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Lst>
  <p:sldSz cy="5143500" cx="9144000"/>
  <p:notesSz cx="6858000" cy="9144000"/>
  <p:embeddedFontLst>
    <p:embeddedFont>
      <p:font typeface="Proxima Nova"/>
      <p:regular r:id="rId84"/>
      <p:bold r:id="rId85"/>
      <p:italic r:id="rId86"/>
      <p:boldItalic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ProximaNova-regular.fntdata"/><Relationship Id="rId83" Type="http://schemas.openxmlformats.org/officeDocument/2006/relationships/slide" Target="slides/slide78.xml"/><Relationship Id="rId42" Type="http://schemas.openxmlformats.org/officeDocument/2006/relationships/slide" Target="slides/slide37.xml"/><Relationship Id="rId86" Type="http://schemas.openxmlformats.org/officeDocument/2006/relationships/font" Target="fonts/ProximaNova-italic.fntdata"/><Relationship Id="rId41" Type="http://schemas.openxmlformats.org/officeDocument/2006/relationships/slide" Target="slides/slide36.xml"/><Relationship Id="rId85" Type="http://schemas.openxmlformats.org/officeDocument/2006/relationships/font" Target="fonts/ProximaNova-bold.fntdata"/><Relationship Id="rId44" Type="http://schemas.openxmlformats.org/officeDocument/2006/relationships/slide" Target="slides/slide39.xml"/><Relationship Id="rId43" Type="http://schemas.openxmlformats.org/officeDocument/2006/relationships/slide" Target="slides/slide38.xml"/><Relationship Id="rId87" Type="http://schemas.openxmlformats.org/officeDocument/2006/relationships/font" Target="fonts/ProximaNova-boldItalic.fntdata"/><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ad5becc4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ad5becc4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ad5becc4e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ad5becc4e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ad5becc4e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ad5becc4e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adca058d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adca058d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add99418d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add99418d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ae334d00f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ae334d00f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ae334d00f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ae334d00f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ae92207c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ae92207c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ae92207c4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ae92207c4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ae92207c4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ae92207c4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ab5dca91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ab5dca91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b18ec2e19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b18ec2e19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ae92207c4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ae92207c4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aef21220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aef21220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aef212205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aef212205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afb9d3b6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afb9d3b6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afb9d3b67e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afb9d3b67e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b077c630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b077c630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b077c630a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b077c630a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b077c630a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b077c630a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b0ec4e99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b0ec4e99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ab5dca917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ab5dca917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b0ec4e99c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b0ec4e99c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8ea46ddd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8ea46ddd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8ea46ddd6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8ea46ddd6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b17f3d6e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b17f3d6e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b17f3d6ee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b17f3d6ee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b1a3b6f6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b1a3b6f6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b1a3b6f6d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b1a3b6f6d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b1a3b6f6d3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b1a3b6f6d3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b1a3b6f6d3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b1a3b6f6d3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b1d717d6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b1d717d6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ab5dca917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ab5dca917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b1d717d66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b1d717d66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b1d717d66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b1d717d66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665c5a298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665c5a298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665c5a298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665c5a298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b25dc1dd9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b25dc1dd9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b25dc1dd90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b25dc1dd90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b25dc1dd90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b25dc1dd90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b2c326a91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b2c326a91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b2c326a913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b2c326a913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b3289971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b3289971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ac77b077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ac77b077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b32899718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b32899718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b3937a38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b3937a38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b3d5b8c8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b3d5b8c8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b3d5b8c86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b3d5b8c86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b3d5b8c86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b3d5b8c86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b3f9fa50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b3f9fa50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b434e77b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b434e77b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b4992313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b4992313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b49923138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b49923138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b49923138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b49923138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ac77b0770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ac77b0770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b49923138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b49923138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b49923138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b49923138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b50cc644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b50cc644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b57a2cf5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b57a2cf5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b57a2cf57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b57a2cf57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b61805a5d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b61805a5d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b61805a5d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b61805a5d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b61805a5d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b61805a5d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b6294839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b6294839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b63efb15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b63efb15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6535dd54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6535dd54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b63efb15b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b63efb15b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b63efb15b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b63efb15b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b6842593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b6842593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b68425932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b68425932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6838ef79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6838ef79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68555578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68555578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68643812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68643812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68643812e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68643812e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b3937a387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b3937a387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6535dd543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6535dd543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6535dd543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6535dd543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73763"/>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rgbClr val="1C4587"/>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073763"/>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rgbClr val="1C4587"/>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1C4587"/>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rgbClr val="1C4587"/>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17.png"/><Relationship Id="rId5"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2.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3.png"/><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9.png"/><Relationship Id="rId4" Type="http://schemas.openxmlformats.org/officeDocument/2006/relationships/image" Target="../media/image34.png"/><Relationship Id="rId5"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2.pn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github.com/wangywUST/DeepEdit" TargetMode="External"/><Relationship Id="rId4" Type="http://schemas.openxmlformats.org/officeDocument/2006/relationships/image" Target="../media/image37.png"/><Relationship Id="rId5"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1.png"/><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7.png"/><Relationship Id="rId4" Type="http://schemas.openxmlformats.org/officeDocument/2006/relationships/image" Target="../media/image44.png"/><Relationship Id="rId5" Type="http://schemas.openxmlformats.org/officeDocument/2006/relationships/image" Target="../media/image3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9.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8.png"/><Relationship Id="rId4" Type="http://schemas.openxmlformats.org/officeDocument/2006/relationships/image" Target="../media/image4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5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5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5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65.png"/><Relationship Id="rId4" Type="http://schemas.openxmlformats.org/officeDocument/2006/relationships/image" Target="../media/image5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58.png"/><Relationship Id="rId4" Type="http://schemas.openxmlformats.org/officeDocument/2006/relationships/image" Target="../media/image5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5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hyperlink" Target="https://osu-nlp-group.github.io/TravelPlanner/" TargetMode="External"/><Relationship Id="rId4" Type="http://schemas.openxmlformats.org/officeDocument/2006/relationships/image" Target="../media/image6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6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6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6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6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sz="4000"/>
              <a:t>論文要約</a:t>
            </a:r>
            <a:endParaRPr sz="4000"/>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LLM関連</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2"/>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SPADE: Synthesizing Assertions for Large Language Model Pipelines</a:t>
            </a:r>
            <a:r>
              <a:rPr lang="ja" sz="1200" u="sng"/>
              <a:t> 2024</a:t>
            </a:r>
            <a:r>
              <a:rPr lang="ja" sz="1269" u="sng"/>
              <a:t>  </a:t>
            </a:r>
            <a:br>
              <a:rPr lang="ja" sz="1100"/>
            </a:br>
            <a:r>
              <a:rPr lang="ja" sz="1100" u="sng"/>
              <a:t>概要</a:t>
            </a:r>
            <a:br>
              <a:rPr lang="ja" sz="722"/>
            </a:br>
            <a:r>
              <a:rPr lang="ja" sz="722"/>
              <a:t>この論文では、大規模言語モデル（LLM）をLLMが繰り返し使用される際の不正確な出力を特定するSPADE（Prompt Analysis and Delta-Based Evaluation System）を紹介します。</a:t>
            </a:r>
            <a:br>
              <a:rPr lang="ja" sz="722"/>
            </a:br>
            <a:r>
              <a:rPr lang="ja" sz="722"/>
              <a:t>SPADEは、プロンプトのバージョン履歴を分析し、カバレッジと精度の基準を満たす最小限のアサーション関数セットを選択します。</a:t>
            </a:r>
            <a:endParaRPr sz="1100"/>
          </a:p>
          <a:p>
            <a:pPr indent="0" lvl="0" marL="0" rtl="0" algn="l">
              <a:spcBef>
                <a:spcPts val="1200"/>
              </a:spcBef>
              <a:spcAft>
                <a:spcPts val="0"/>
              </a:spcAft>
              <a:buNone/>
            </a:pPr>
            <a:r>
              <a:rPr lang="ja" sz="1100" u="sng"/>
              <a:t>新規性</a:t>
            </a:r>
            <a:br>
              <a:rPr lang="ja" sz="1100"/>
            </a:br>
            <a:r>
              <a:rPr lang="ja" sz="800"/>
              <a:t>プロンプトのバージョン履歴からアサーション候補を自動生成する。従来の手法と比較して、アサーションの数を14%削減し、偽の失敗率を21%減少させることが可能。</a:t>
            </a:r>
            <a:endParaRPr sz="800"/>
          </a:p>
          <a:p>
            <a:pPr indent="0" lvl="0" marL="0" rtl="0" algn="l">
              <a:spcBef>
                <a:spcPts val="1200"/>
              </a:spcBef>
              <a:spcAft>
                <a:spcPts val="0"/>
              </a:spcAft>
              <a:buNone/>
            </a:pPr>
            <a:r>
              <a:rPr lang="ja" sz="1100" u="sng"/>
              <a:t>手法</a:t>
            </a:r>
            <a:br>
              <a:rPr lang="ja" sz="800"/>
            </a:br>
            <a:r>
              <a:rPr lang="ja" sz="800"/>
              <a:t>プロンプトのデルタ（異なるバージョン間の差分）を分析し、これを基にアサーション関数候補を生成します。次に、これらのアサーション関数候補の中から、カバレッジと精度の要件を満たす最適なセットを選択します。この選択プロセスは、整数線形プログラミングを用いて行われます。</a:t>
            </a:r>
            <a:br>
              <a:rPr lang="ja" sz="800"/>
            </a:br>
            <a:r>
              <a:rPr lang="ja" sz="800"/>
              <a:t>SPADEは、主に2つのコンポーネントで構成されています。</a:t>
            </a:r>
            <a:br>
              <a:rPr lang="ja" sz="800"/>
            </a:br>
            <a:r>
              <a:rPr lang="ja" sz="800"/>
              <a:t>1. 候補アサーションの生成:</a:t>
            </a:r>
            <a:br>
              <a:rPr lang="ja" sz="800"/>
            </a:br>
            <a:r>
              <a:rPr lang="ja" sz="800"/>
              <a:t>   - SPADEはプロンプトバージョン履歴を分析し、プロンプトバージョンの変更に基づいてアサーションの基準を推論します。</a:t>
            </a:r>
            <a:br>
              <a:rPr lang="ja" sz="800"/>
            </a:br>
            <a:r>
              <a:rPr lang="ja" sz="800"/>
              <a:t>   - 各プロンプトデルタは、プロンプトデルタのタクソノミー内に分類され、候補アサーションの合成を導くものです。</a:t>
            </a:r>
            <a:br>
              <a:rPr lang="ja" sz="800"/>
            </a:br>
            <a:r>
              <a:rPr lang="ja" sz="800"/>
              <a:t>   - 候補アサーションはPython関数として生成され、複雑な基準に対してLLM呼び出しを含むことがあります。</a:t>
            </a:r>
            <a:br>
              <a:rPr lang="ja" sz="800"/>
            </a:br>
            <a:r>
              <a:rPr lang="ja" sz="800"/>
              <a:t>   - Pythonで評価が難しいアサーションに対しては、SPADEは`ask_llm`関数を使用してLLMに対して2値の真偽を問い合わせます。</a:t>
            </a:r>
            <a:br>
              <a:rPr lang="ja" sz="800"/>
            </a:br>
            <a:r>
              <a:rPr lang="ja" sz="800"/>
              <a:t>2. 最小限のアサーションセットのフィルタリング:</a:t>
            </a:r>
            <a:br>
              <a:rPr lang="ja" sz="800"/>
            </a:br>
            <a:r>
              <a:rPr lang="ja" sz="800"/>
              <a:t>   - SPADEは、最小限のアサーションセットを選択する問題を整数線形計画（ILP）問題としてフレーム化します。</a:t>
            </a:r>
            <a:br>
              <a:rPr lang="ja" sz="800"/>
            </a:br>
            <a:r>
              <a:rPr lang="ja" sz="800"/>
              <a:t>   - ラベル付きデータが限られた環境でカバレッジの新規なプロキシとして包含を導入します。</a:t>
            </a:r>
            <a:br>
              <a:rPr lang="ja" sz="800"/>
            </a:br>
            <a:r>
              <a:rPr lang="ja" sz="800"/>
              <a:t>   - フィルタリングプロセスは、冗長性と不正確さを減らしながら、カバレッジ、精度、包含の制約を尊重することを目指しています。</a:t>
            </a:r>
            <a:endParaRPr sz="800"/>
          </a:p>
          <a:p>
            <a:pPr indent="0" lvl="0" marL="0" rtl="0" algn="l">
              <a:spcBef>
                <a:spcPts val="1200"/>
              </a:spcBef>
              <a:spcAft>
                <a:spcPts val="0"/>
              </a:spcAft>
              <a:buNone/>
            </a:pPr>
            <a:r>
              <a:rPr lang="ja" sz="1122" u="sng"/>
              <a:t>結果</a:t>
            </a:r>
            <a:br>
              <a:rPr lang="ja" sz="1122"/>
            </a:br>
            <a:r>
              <a:rPr lang="ja" sz="822"/>
              <a:t>SPADEは、9つの異なる実世界のLLMパイプラインでテストされ、より単純なベースラインと比較して、アサーションの数を14%削減し、誤った失敗を21%減少させる能力を示しました。SPADEは、ワークアウトの要約、パーソナライズされた映画の推薦、カスタムの質問応答チャットボットなど、さまざまなタスクを処理するのに効果的でした。早期のプロトタイプリリースによって、金融、医療、ITなどの複数の分野で興味と応用が見られ、システムの有用性がさらに裏付けられました。</a:t>
            </a:r>
            <a:br>
              <a:rPr lang="ja" sz="822"/>
            </a:br>
            <a:br>
              <a:rPr lang="ja" sz="822"/>
            </a:br>
            <a:r>
              <a:rPr lang="ja" sz="822"/>
              <a:t>プロンプト履歴の分析: SPADEは、言語モデルのプロンプト履歴を分析し、プロンプト間の変更（デルタ）を特定します。これにより、どのような種類の変更が言語モデルの出力に影響を与えるかを理解します。</a:t>
            </a:r>
            <a:br>
              <a:rPr lang="ja" sz="822"/>
            </a:br>
            <a:r>
              <a:rPr lang="ja" sz="822"/>
              <a:t>アサーション関数の生成: このデルタ分析に基づいて、SPADEはPython関数として実装されるアサーション関数を生成します。これらの関数は、特定の条件下での言語モデルの出力が期待通りかどうかを評価します。</a:t>
            </a:r>
            <a:br>
              <a:rPr lang="ja" sz="822"/>
            </a:br>
            <a:r>
              <a:rPr lang="ja" sz="822"/>
              <a:t>真偽の問い合わせ: Pythonでの評価が困難なアサーションについては、ask_llm関数を通じて言語モデルに直接真偽を問い合わせることがあります。これにより、より複雑な基準に対しても精度の高い評価が可能になります。</a:t>
            </a:r>
            <a:br>
              <a:rPr lang="ja" sz="822"/>
            </a:br>
            <a:r>
              <a:rPr lang="ja" sz="822"/>
              <a:t>最適なアサーションセットの選択: SPADEは整数線形プログラミングを使用して、カバレッジ、精度、包含のバランスを考慮しつつ、最適なアサーションセットを選択します。これにより、不必要なアサーションを排除し、より効率的で正確な評価を行うことができます。</a:t>
            </a:r>
            <a:endParaRPr sz="822"/>
          </a:p>
          <a:p>
            <a:pPr indent="0" lvl="0" marL="0" rtl="0" algn="l">
              <a:spcBef>
                <a:spcPts val="1200"/>
              </a:spcBef>
              <a:spcAft>
                <a:spcPts val="1200"/>
              </a:spcAft>
              <a:buNone/>
            </a:pPr>
            <a:r>
              <a:t/>
            </a:r>
            <a:endParaRPr sz="822"/>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Integrating Personalized Parsons Problems with Multi-Level Textual Explanations to Scaffold Code Writing</a:t>
            </a:r>
            <a:r>
              <a:rPr lang="ja" sz="1200" u="sng"/>
              <a:t> 2024</a:t>
            </a:r>
            <a:r>
              <a:rPr lang="ja" sz="1269" u="sng"/>
              <a:t>  </a:t>
            </a:r>
            <a:br>
              <a:rPr lang="ja" sz="1100"/>
            </a:br>
            <a:r>
              <a:rPr lang="ja" sz="1100" u="sng"/>
              <a:t>概要</a:t>
            </a:r>
            <a:br>
              <a:rPr lang="ja" sz="722"/>
            </a:br>
            <a:r>
              <a:rPr lang="ja" sz="722"/>
              <a:t>Pythonでコードを書く方法を学ぶ初心者プログラマーを支援するため、Parsons問題は、学習者がシャッフルされたコードの行を正しい順序に並べ替える演習を利用してこれらの問題に多レベルのテキスト説明を統合することで学習体験を向上させることを提案し、コード理解を支援します。</a:t>
            </a:r>
            <a:endParaRPr sz="1100"/>
          </a:p>
          <a:p>
            <a:pPr indent="0" lvl="0" marL="0" rtl="0" algn="l">
              <a:spcBef>
                <a:spcPts val="1200"/>
              </a:spcBef>
              <a:spcAft>
                <a:spcPts val="0"/>
              </a:spcAft>
              <a:buNone/>
            </a:pPr>
            <a:r>
              <a:rPr lang="ja" sz="1100" u="sng"/>
              <a:t>新規性</a:t>
            </a:r>
            <a:br>
              <a:rPr lang="ja" sz="1100"/>
            </a:br>
            <a:r>
              <a:rPr lang="ja" sz="800"/>
              <a:t>Parsons問題に多レベルのテキスト説明を統合することであり、これは以前にこのような文脈で広く研究されたことはありません。これらの説明は、問題内のコードコンポーネントの目的や振る舞いを明確にすることを目指しており、学習者が教えられているプログラミングの概念をより良く理解するのを助けます。このアプローチは、単に解決策を提供したりメッセージを表示する伝統的なヒントシステムとは対照的であり、代わりに学生に提供されたサポートを用いて問題を解くことで、能動的な学習に焦点を当てています。</a:t>
            </a:r>
            <a:endParaRPr sz="800"/>
          </a:p>
          <a:p>
            <a:pPr indent="0" lvl="0" marL="0" rtl="0" algn="l">
              <a:spcBef>
                <a:spcPts val="1200"/>
              </a:spcBef>
              <a:spcAft>
                <a:spcPts val="0"/>
              </a:spcAft>
              <a:buNone/>
            </a:pPr>
            <a:r>
              <a:rPr lang="ja" sz="1100" u="sng"/>
              <a:t>手法</a:t>
            </a:r>
            <a:br>
              <a:rPr lang="ja" sz="800"/>
            </a:br>
            <a:r>
              <a:rPr lang="ja" sz="800"/>
              <a:t>このシステムは、Parsons問題のために個別の説明を生成するために大規模言語モデル（LLM）を使用しています。4つの種類の説明が導入されています：</a:t>
            </a:r>
            <a:br>
              <a:rPr lang="ja" sz="800"/>
            </a:br>
            <a:r>
              <a:rPr lang="ja" sz="800"/>
              <a:t>1. パーソナライズされた問題の生成: 学生の現在のコード状態を分析し、それに基づいてパーソンズ問題を生成します。この問題は、学生が既に正しく書いたコード行と、必要ないブロック（ディストラクター）を含んでいます。</a:t>
            </a:r>
            <a:br>
              <a:rPr lang="ja" sz="800"/>
            </a:br>
            <a:r>
              <a:rPr lang="ja" sz="800"/>
              <a:t>2. テキスト説明の生成: 学生がパーソンズ問題を解いた後、各ブロックやコード行に対して、その動作や目的を説明するテキストを提供します。</a:t>
            </a:r>
            <a:br>
              <a:rPr lang="ja" sz="800"/>
            </a:br>
            <a:r>
              <a:rPr lang="ja" sz="800"/>
              <a:t>これには、ブロックレベルとアトムレベル（個々のプログラミング要素）の説明が含まれます。</a:t>
            </a:r>
            <a:br>
              <a:rPr lang="ja" sz="800"/>
            </a:br>
            <a:r>
              <a:rPr lang="ja" sz="800"/>
              <a:t>3. 自己説明の質問: 学生がパーソンズ問題を解決した後、解決策に対する自己説明のプロンプトが提示されます。これは学生の理解を深め、学習を促進するためのものです。</a:t>
            </a:r>
            <a:endParaRPr sz="800"/>
          </a:p>
          <a:p>
            <a:pPr indent="0" lvl="0" marL="0" rtl="0" algn="l">
              <a:spcBef>
                <a:spcPts val="1200"/>
              </a:spcBef>
              <a:spcAft>
                <a:spcPts val="0"/>
              </a:spcAft>
              <a:buNone/>
            </a:pPr>
            <a:br>
              <a:rPr lang="ja" sz="1122"/>
            </a:br>
            <a:r>
              <a:rPr lang="ja" sz="822"/>
              <a:t>コード能力向上問題作成とその解説文章を自動生成する系の内容、</a:t>
            </a:r>
            <a:endParaRPr sz="822"/>
          </a:p>
          <a:p>
            <a:pPr indent="0" lvl="0" marL="0" rtl="0" algn="l">
              <a:spcBef>
                <a:spcPts val="1200"/>
              </a:spcBef>
              <a:spcAft>
                <a:spcPts val="1200"/>
              </a:spcAft>
              <a:buNone/>
            </a:pPr>
            <a:r>
              <a:t/>
            </a:r>
            <a:endParaRPr sz="822"/>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4"/>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Reflections on Inductive Thematic Saturation as a potential metric for measuring the validity of an inductive Thematic Analysis with LLMs</a:t>
            </a:r>
            <a:r>
              <a:rPr lang="ja" sz="1200" u="sng"/>
              <a:t> 2024</a:t>
            </a:r>
            <a:r>
              <a:rPr lang="ja" sz="1269" u="sng"/>
              <a:t>  </a:t>
            </a:r>
            <a:br>
              <a:rPr lang="ja" sz="1100"/>
            </a:br>
            <a:r>
              <a:rPr lang="ja" sz="1100" u="sng"/>
              <a:t>概要</a:t>
            </a:r>
            <a:br>
              <a:rPr lang="ja" sz="722"/>
            </a:br>
            <a:r>
              <a:rPr lang="ja" sz="722"/>
              <a:t>GPT-3.5-Turbo-16kのThematic Analysis（TA）テーマ分析における使用を検証する方法についての考察</a:t>
            </a:r>
            <a:br>
              <a:rPr lang="ja" sz="722"/>
            </a:br>
            <a:r>
              <a:rPr lang="ja" sz="722"/>
              <a:t>初期的なテーマの飽和度（ITS）を使用して、LLMでのTAの取引的妥当性の一部を評価する指標として提案しています。特に、初期のコーディングに焦点を当てています。異なるサイズの2つのデータセットの初期コーディングを紹介し、コーディング中にLLMがどのように分析的な飽和度に到達するかについて考察</a:t>
            </a:r>
            <a:br>
              <a:rPr lang="ja" sz="722"/>
            </a:br>
            <a:r>
              <a:rPr lang="ja" sz="722"/>
              <a:t>この作業で提案された手順は、総累積初期コードを含むコードブックと、総ユニークコードのコードブックの2つを作成します。著者は、累積コードとユニークコードの傾きの比率を使用した簡単な数学計算を用いて、ITSを合成的に測定する指標を提案しています。</a:t>
            </a:r>
            <a:endParaRPr sz="1100"/>
          </a:p>
          <a:p>
            <a:pPr indent="0" lvl="0" marL="0" rtl="0" algn="l">
              <a:spcBef>
                <a:spcPts val="1200"/>
              </a:spcBef>
              <a:spcAft>
                <a:spcPts val="0"/>
              </a:spcAft>
              <a:buNone/>
            </a:pPr>
            <a:r>
              <a:rPr lang="ja" sz="1100" u="sng"/>
              <a:t>手法</a:t>
            </a:r>
            <a:br>
              <a:rPr lang="ja" sz="800"/>
            </a:br>
            <a:r>
              <a:rPr lang="ja" sz="800"/>
              <a:t>インタビューデータから初期コードを生成し、それらを一意の累積コードブックに整理するための実験手順を説明しています。この実験は2つのプロンプトを使用しています。</a:t>
            </a:r>
            <a:br>
              <a:rPr lang="ja" sz="800"/>
            </a:br>
            <a:r>
              <a:rPr lang="ja" sz="800"/>
              <a:t>プロンプト1: </a:t>
            </a:r>
            <a:br>
              <a:rPr lang="ja" sz="800"/>
            </a:br>
            <a:r>
              <a:rPr lang="ja" sz="800"/>
              <a:t>{  "プロンプト": "テキスト内の最も関連性の高い15のテーマを特定し、それぞれのテーマに6語以内で意味のある名前を付け、12語でシンプルなテーマの説明をし、参加者の発言から最大30語の引用を行ってください。 名前、説明、引用をjsonファイル内の'Themes'にまとめてフォーマットしてください。 ```{text}```"}</a:t>
            </a:r>
            <a:br>
              <a:rPr lang="ja" sz="800"/>
            </a:br>
            <a:r>
              <a:rPr lang="ja" sz="800"/>
              <a:t>プロンプト2:</a:t>
            </a:r>
            <a:br>
              <a:rPr lang="ja" sz="800"/>
            </a:br>
            <a:r>
              <a:rPr lang="ja" sz="800"/>
              <a:t>{  "プロンプト": "プロンプト1からの1つのインタビューに対するコードリストを反復処理します。リスト内の各コードtに対して、value=codes[t]として値を取得します。次に、値：```{value}```が、累積リストcumulative_uの要素のいずれかと同じアイデアまたは意味を持っているかどうかを判断してください。 {', '.join(cumulative_u)}。 あなたの回答は、'true'（同じアイデアまたは意味）または'false'（類似性なし）のいずれかの文字列であるべきです。 レスポンスをJSONファイルとしてフォーマットし、キーはvalue_in_cumulative_uを使用してください。"}</a:t>
            </a:r>
            <a:endParaRPr sz="800"/>
          </a:p>
          <a:p>
            <a:pPr indent="0" lvl="0" marL="0" rtl="0" algn="l">
              <a:spcBef>
                <a:spcPts val="1200"/>
              </a:spcBef>
              <a:spcAft>
                <a:spcPts val="0"/>
              </a:spcAft>
              <a:buNone/>
            </a:pPr>
            <a:r>
              <a:rPr lang="ja" sz="800"/>
              <a:t>1. 初期コードの生成（プロンプト1を使用）：各インタビューから15の最も関連するテーマ（初期コード）を識別し、それらに名前、簡潔な説明、引用を付けて整理します。</a:t>
            </a:r>
            <a:br>
              <a:rPr lang="ja" sz="800"/>
            </a:br>
            <a:r>
              <a:rPr lang="ja" sz="800"/>
              <a:t>2. 一意コードブックの作成（プロンプト2を使用）：生成された各初期コードを既存の一意コードブック（cumulative_u）と比較し、同じアイディアや意味を持っているかどうかを評価します。同じであればtrue、異なればfalseとして応答します。</a:t>
            </a:r>
            <a:br>
              <a:rPr lang="ja" sz="800"/>
            </a:br>
            <a:r>
              <a:rPr lang="ja" sz="800"/>
              <a:t>3. 一意コードの追加と累積：falseと評価されたコードは一意であるため、一意コードブックに追加されます。このプロセスを繰り返すことで、一意コードブックが各インタビュー後に更新されます。</a:t>
            </a:r>
            <a:endParaRPr sz="800"/>
          </a:p>
          <a:p>
            <a:pPr indent="0" lvl="0" marL="0" rtl="0" algn="l">
              <a:spcBef>
                <a:spcPts val="1200"/>
              </a:spcBef>
              <a:spcAft>
                <a:spcPts val="0"/>
              </a:spcAft>
              <a:buNone/>
            </a:pPr>
            <a:r>
              <a:rPr lang="ja" sz="1122" u="sng"/>
              <a:t>結果</a:t>
            </a:r>
            <a:br>
              <a:rPr lang="ja" sz="1122"/>
            </a:br>
            <a:r>
              <a:rPr lang="ja" sz="822"/>
              <a:t>一意のコードの成長と累積コードの成長の間に線形な関係があることを示しました。減少成長による飽和を想定していたので想定外だったらしく</a:t>
            </a:r>
            <a:br>
              <a:rPr lang="ja" sz="822"/>
            </a:br>
            <a:r>
              <a:rPr lang="ja" sz="822"/>
              <a:t>一意のコードブックと累積コードブックの傾きの比率がLLMsのITSの指標であり、0から1の値で、0に近い値ほど高い飽和を示すと提案しました。また、cos類似度により、一意なコードブック内のコードの一意性が確認され、ITS指標が重複コードに影響を受けないことが確認されました。</a:t>
            </a:r>
            <a:br>
              <a:rPr lang="ja" sz="822"/>
            </a:br>
            <a:br>
              <a:rPr lang="ja" sz="822"/>
            </a:br>
            <a:r>
              <a:rPr lang="ja" sz="822"/>
              <a:t>ITS（Initial Thematic Saturation）指標は、テーマ分析（Thematic Analysis）において、データの初期的なテーマが飽和状態に達したかどうかを測定するための指標</a:t>
            </a:r>
            <a:br>
              <a:rPr lang="ja" sz="822"/>
            </a:br>
            <a:r>
              <a:rPr lang="ja" sz="822"/>
              <a:t>テーマ分析では、研究者がデータから意味のあるパターンやテーマを特定し、それらをコード化して分析します。ITS指標は、新しいデータから得られるテーマやコードが既存のコードブックに既に存在する割合を測定し、それによって分析的な飽和度が達成されたかどうかを判断します。</a:t>
            </a:r>
            <a:br>
              <a:rPr lang="ja" sz="822"/>
            </a:br>
            <a:r>
              <a:rPr lang="ja" sz="822"/>
              <a:t>1. 初期コードの生成と評価：インタビューや調査データから初期コード（テーマ）を生成し、それらを評価します。</a:t>
            </a:r>
            <a:br>
              <a:rPr lang="ja" sz="822"/>
            </a:br>
            <a:r>
              <a:rPr lang="ja" sz="822"/>
              <a:t>2. 飽和度の測定：新たに生成されたコードが既存のコードブックにどれだけ含まれているかを測定します。新しいコードが少なくなるほど、データは飽和に近づいているとみなされます。</a:t>
            </a:r>
            <a:br>
              <a:rPr lang="ja" sz="822"/>
            </a:br>
            <a:r>
              <a:rPr lang="ja" sz="822"/>
              <a:t>3. 分析的飽和度の判断：新しいデータから得られる新しいテーマやコードが少なくなる（または全くなくなる）段階で、分析的な飽和度に達したと判断されます。これは、追加のデータ収集がさらなる新しい情報をもたらさないことを意味します。</a:t>
            </a:r>
            <a:endParaRPr sz="822"/>
          </a:p>
          <a:p>
            <a:pPr indent="0" lvl="0" marL="0" rtl="0" algn="l">
              <a:spcBef>
                <a:spcPts val="1200"/>
              </a:spcBef>
              <a:spcAft>
                <a:spcPts val="1200"/>
              </a:spcAft>
              <a:buNone/>
            </a:pPr>
            <a:r>
              <a:rPr lang="ja" sz="822"/>
              <a:t>ITS指標は、データ収集の過程において、いつデータが十分に収集されたと判断する指標です</a:t>
            </a:r>
            <a:br>
              <a:rPr lang="ja" sz="822"/>
            </a:br>
            <a:r>
              <a:rPr lang="ja" sz="822"/>
              <a:t>似たような思想の要約文章生成があったけどそれの判断指標使用バージョン</a:t>
            </a:r>
            <a:endParaRPr sz="822"/>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5"/>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Enhanced Automated Code Vulnerability Repair using Large Language Models</a:t>
            </a:r>
            <a:r>
              <a:rPr lang="ja" sz="1200" u="sng"/>
              <a:t> 2024</a:t>
            </a:r>
            <a:r>
              <a:rPr lang="ja" sz="1269" u="sng"/>
              <a:t>  </a:t>
            </a:r>
            <a:br>
              <a:rPr lang="ja" sz="1100"/>
            </a:br>
            <a:r>
              <a:rPr lang="ja" sz="1100" u="sng"/>
              <a:t>概要</a:t>
            </a:r>
            <a:br>
              <a:rPr lang="ja" sz="722"/>
            </a:br>
            <a:r>
              <a:rPr lang="ja" sz="722"/>
              <a:t>コードの脆弱性を自動的に修復するための新しい手法が紹介されています。この方法は、C言語のコード脆弱性に特化したデータセットを用いて、大規模言語モデル（LLM）を微調整することで、自動コード修復の精度と適応性を向上させます。</a:t>
            </a:r>
            <a:endParaRPr sz="1100"/>
          </a:p>
          <a:p>
            <a:pPr indent="0" lvl="0" marL="0" rtl="0" algn="l">
              <a:spcBef>
                <a:spcPts val="1200"/>
              </a:spcBef>
              <a:spcAft>
                <a:spcPts val="0"/>
              </a:spcAft>
              <a:buNone/>
            </a:pPr>
            <a:r>
              <a:rPr lang="ja" sz="1100" u="sng"/>
              <a:t>新規性</a:t>
            </a:r>
            <a:br>
              <a:rPr lang="ja" sz="1100"/>
            </a:br>
            <a:r>
              <a:rPr lang="ja" sz="800"/>
              <a:t>コード変更の表現方法を改善し、特定のC言語の脆弱性に対する微調整済みモデルの使用にあります。また、訓練データとテストデータ間の重複を避けることで、データセットの整合性を高めています。</a:t>
            </a:r>
            <a:endParaRPr sz="800"/>
          </a:p>
          <a:p>
            <a:pPr indent="0" lvl="0" marL="0" rtl="0" algn="l">
              <a:spcBef>
                <a:spcPts val="1200"/>
              </a:spcBef>
              <a:spcAft>
                <a:spcPts val="0"/>
              </a:spcAft>
              <a:buNone/>
            </a:pPr>
            <a:r>
              <a:rPr lang="ja" sz="1100" u="sng"/>
              <a:t>手法</a:t>
            </a:r>
            <a:br>
              <a:rPr lang="ja" sz="800"/>
            </a:br>
            <a:r>
              <a:rPr lang="ja" sz="800"/>
              <a:t>Code LlamaとMistralという二つの大規模言語モデルを使用し、C言語のコード脆弱性を含むデータセットでこれらを微調整します。この微調整は、コードの修正表現を最適化し、脆弱性の特定と修正の精度を高めることを目的としています。</a:t>
            </a:r>
            <a:br>
              <a:rPr lang="ja" sz="800"/>
            </a:br>
            <a:r>
              <a:rPr lang="ja" sz="800"/>
              <a:t>入力プロンプトの始まりと終わりを示す特別なマーキングトークンとして「[INST]」と「[/INST]」が使用されています。入力プロンプト内では、「line_1」、「line_2」、「line_3」といったトークンが脆弱なコードとして特定されたソースコードの行番号を表しています。これに続いて、「cwe_id」と「cwe_description」が脆弱性の種類についてのコンテキストを提供しています。最後に「source_code」セクションが、脆弱な行が存在するコンテキスト全体を提供しています。</a:t>
            </a:r>
            <a:br>
              <a:rPr lang="ja" sz="800"/>
            </a:br>
            <a:r>
              <a:rPr lang="ja" sz="800"/>
              <a:t>出力フォーマットでは、「line_bef」と「line_af」がそれぞれ新しいコードが挿入されるソースコードの前後の行を示し、「&lt;MID&gt;」シーケンスがモデルによって提案された新しいコード行を表しています。変更の性質はコンテキストに依存し、「&lt;MID&gt;」トークンの後に新しい行が追加されることを示します。このフォーマットは、挿入、置換、削除などあらゆるタイプのコード変更を提案するための汎用性を提供し、モデルの出力の明確さと実装の容易さを高めています。</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1200"/>
              </a:spcAft>
              <a:buNone/>
            </a:pPr>
            <a:r>
              <a:rPr lang="ja" sz="1122" u="sng"/>
              <a:t>結</a:t>
            </a:r>
            <a:r>
              <a:rPr lang="ja" sz="1122" u="sng"/>
              <a:t>果</a:t>
            </a:r>
            <a:br>
              <a:rPr lang="ja" sz="1122"/>
            </a:br>
            <a:r>
              <a:rPr lang="ja" sz="822"/>
              <a:t>モデルのパフォーマンスは、オリジナルのデータセットと修正されたデータセットの両方で評価されました。結果として、修正されたデータセットではパフォーマンスが低下することが示されましたが、これはモデルが新しいデータに対してどのように適応するかをより正確に反映しています。また、VulRepairやVRepairといった既存の手法と比較して、提案された手法が優れた性能を示しました。</a:t>
            </a:r>
            <a:endParaRPr sz="822"/>
          </a:p>
        </p:txBody>
      </p:sp>
      <p:pic>
        <p:nvPicPr>
          <p:cNvPr id="126" name="Google Shape;126;p25"/>
          <p:cNvPicPr preferRelativeResize="0"/>
          <p:nvPr/>
        </p:nvPicPr>
        <p:blipFill>
          <a:blip r:embed="rId3">
            <a:alphaModFix/>
          </a:blip>
          <a:stretch>
            <a:fillRect/>
          </a:stretch>
        </p:blipFill>
        <p:spPr>
          <a:xfrm>
            <a:off x="33575" y="2000975"/>
            <a:ext cx="4601326" cy="2155450"/>
          </a:xfrm>
          <a:prstGeom prst="rect">
            <a:avLst/>
          </a:prstGeom>
          <a:noFill/>
          <a:ln>
            <a:noFill/>
          </a:ln>
        </p:spPr>
      </p:pic>
      <p:pic>
        <p:nvPicPr>
          <p:cNvPr id="127" name="Google Shape;127;p25"/>
          <p:cNvPicPr preferRelativeResize="0"/>
          <p:nvPr/>
        </p:nvPicPr>
        <p:blipFill>
          <a:blip r:embed="rId4">
            <a:alphaModFix/>
          </a:blip>
          <a:stretch>
            <a:fillRect/>
          </a:stretch>
        </p:blipFill>
        <p:spPr>
          <a:xfrm>
            <a:off x="4599600" y="1950300"/>
            <a:ext cx="4544401" cy="974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6"/>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Boldly Going Where No Benchmark Has Gone Before: Exposing Bias and Shortcomings in Code Generation Evaluation</a:t>
            </a:r>
            <a:r>
              <a:rPr lang="ja" sz="1200" u="sng"/>
              <a:t> 2024</a:t>
            </a:r>
            <a:r>
              <a:rPr lang="ja" sz="1269" u="sng"/>
              <a:t>  </a:t>
            </a:r>
            <a:br>
              <a:rPr lang="ja" sz="1100"/>
            </a:br>
            <a:r>
              <a:rPr lang="ja" sz="1100" u="sng"/>
              <a:t>概要</a:t>
            </a:r>
            <a:br>
              <a:rPr lang="ja" sz="722"/>
            </a:br>
            <a:r>
              <a:rPr lang="ja" sz="722"/>
              <a:t>大規模言語モデル（LLMs）を使用したコード生成の評価におけるバイアスと不足を明らかにします。Pythonコード生成に広く使用されているHumanEvalとMBPPという2つのベンチマークを対象に、その多様性と難易度を評価しています。結果は、プログラミングコンセプトの限られた数に対する顕著なバイアスと、大部分のコンセプトがほとんどまたは全く表現されていないことを明らかにしました。さらに、簡単なプログラミング質問の比率が高すぎることが判明し、これはモデルの性能の過大評価につながる可能性があります。</a:t>
            </a:r>
            <a:endParaRPr sz="1100"/>
          </a:p>
          <a:p>
            <a:pPr indent="0" lvl="0" marL="0" rtl="0" algn="l">
              <a:spcBef>
                <a:spcPts val="1200"/>
              </a:spcBef>
              <a:spcAft>
                <a:spcPts val="0"/>
              </a:spcAft>
              <a:buNone/>
            </a:pPr>
            <a:r>
              <a:rPr lang="ja" sz="1100" u="sng"/>
              <a:t>新規性</a:t>
            </a:r>
            <a:br>
              <a:rPr lang="ja" sz="1100"/>
            </a:br>
            <a:r>
              <a:rPr lang="ja" sz="800"/>
              <a:t>Python コード生成の広く使用されているベンチマークに対する徹底的な人間評価にあります。これまでこのような厳密な審査を受けていなかったため、著者らはプログラミング概念を基本、中級、上級の階層分類に細分化しました。</a:t>
            </a:r>
            <a:endParaRPr sz="800"/>
          </a:p>
          <a:p>
            <a:pPr indent="0" lvl="0" marL="0" rtl="0" algn="l">
              <a:spcBef>
                <a:spcPts val="1200"/>
              </a:spcBef>
              <a:spcAft>
                <a:spcPts val="0"/>
              </a:spcAft>
              <a:buNone/>
            </a:pPr>
            <a:r>
              <a:rPr lang="ja" sz="1100" u="sng"/>
              <a:t>手法</a:t>
            </a:r>
            <a:br>
              <a:rPr lang="ja" sz="800"/>
            </a:br>
            <a:r>
              <a:rPr lang="ja" sz="800"/>
              <a:t>ベンチマークの多様性と難易度を評価するために、論文では Python プログラミングの経験を持つ大学院生のアノテーターを対象にした、2段階の実験的アプローチを提示しています。これらのアノテーターには、提案されたプログラミング概念の階層分類と認識される難易度（簡単、中程度、難しい）に基づいて、HumanEval と MBPP のデータセットから問題を分類するよう指示されました。</a:t>
            </a:r>
            <a:endParaRPr sz="800"/>
          </a:p>
          <a:p>
            <a:pPr indent="0" lvl="0" marL="0" rtl="0" algn="l">
              <a:spcBef>
                <a:spcPts val="1200"/>
              </a:spcBef>
              <a:spcAft>
                <a:spcPts val="0"/>
              </a:spcAft>
              <a:buNone/>
            </a:pPr>
            <a:r>
              <a:rPr lang="ja" sz="1122" u="sng"/>
              <a:t>結果</a:t>
            </a:r>
            <a:br>
              <a:rPr lang="ja" sz="1122"/>
            </a:br>
            <a:r>
              <a:rPr lang="ja" sz="822"/>
              <a:t>HumanEvalとMBPPの分析により、これらのベンチマークが主に簡単な問題に偏っていることが明らかになりました。84.8%の問題が簡単であると分類され、中程度や難しい問題は非常に少ないことが判明しました。</a:t>
            </a:r>
            <a:endParaRPr sz="822"/>
          </a:p>
          <a:p>
            <a:pPr indent="0" lvl="0" marL="0" rtl="0" algn="l">
              <a:spcBef>
                <a:spcPts val="1200"/>
              </a:spcBef>
              <a:spcAft>
                <a:spcPts val="0"/>
              </a:spcAft>
              <a:buNone/>
            </a:pPr>
            <a:r>
              <a:rPr lang="ja" sz="822"/>
              <a:t>HumanEval</a:t>
            </a:r>
            <a:br>
              <a:rPr lang="ja" sz="822"/>
            </a:br>
            <a:r>
              <a:rPr lang="ja" sz="822"/>
              <a:t>目的: HumanEvalは、自然言語による問題記述からコードを生成するモデルの能力を評価するために設計されました。</a:t>
            </a:r>
            <a:br>
              <a:rPr lang="ja" sz="822"/>
            </a:br>
            <a:r>
              <a:rPr lang="ja" sz="822"/>
              <a:t>方法: HumanEvalでは、特定のプログラミング課題に対する短い説明が与えられ、モデルはその説明に基づいて機能するコードを生成する必要があります。これらの課題は、多様な難易度とプログラミング概念をカバーしています。</a:t>
            </a:r>
            <a:br>
              <a:rPr lang="ja" sz="822"/>
            </a:br>
            <a:r>
              <a:rPr lang="ja" sz="822"/>
              <a:t>評価: 生成されたコードの正確性は、テストケースによって評価されます。モデルが生成したコードがテストケースをクリアすると、その問題に対するモデルの解答が正確であるとみなされます。</a:t>
            </a:r>
            <a:endParaRPr sz="822"/>
          </a:p>
          <a:p>
            <a:pPr indent="0" lvl="0" marL="0" rtl="0" algn="l">
              <a:spcBef>
                <a:spcPts val="1200"/>
              </a:spcBef>
              <a:spcAft>
                <a:spcPts val="0"/>
              </a:spcAft>
              <a:buNone/>
            </a:pPr>
            <a:r>
              <a:rPr lang="ja" sz="822"/>
              <a:t>MBPP (Massively Multilingual Programming Problems)</a:t>
            </a:r>
            <a:br>
              <a:rPr lang="ja" sz="822"/>
            </a:br>
            <a:r>
              <a:rPr lang="ja" sz="822"/>
              <a:t>目的: MBPPは、多言語にわたるプログラミングの問題を提供することで、コード生成モデルの多言語能力を評価します。</a:t>
            </a:r>
            <a:br>
              <a:rPr lang="ja" sz="822"/>
            </a:br>
            <a:r>
              <a:rPr lang="ja" sz="822"/>
              <a:t>方法: MBPPでは、複数の言語で記述されたプログラミングの問題が提供されます。モデルはこれらの問題を理解し、適切なプログラミング言語で解決策を生成する必要があります。</a:t>
            </a:r>
            <a:br>
              <a:rPr lang="ja" sz="822"/>
            </a:br>
            <a:r>
              <a:rPr lang="ja" sz="822"/>
              <a:t>評価: 同様に、生成されたコードはテストケースを用いて評価されます。問題の解答がテストケースに合致する場合、モデルの性能は良いとされます。</a:t>
            </a:r>
            <a:endParaRPr sz="822"/>
          </a:p>
          <a:p>
            <a:pPr indent="0" lvl="0" marL="0" rtl="0" algn="l">
              <a:spcBef>
                <a:spcPts val="1200"/>
              </a:spcBef>
              <a:spcAft>
                <a:spcPts val="1200"/>
              </a:spcAft>
              <a:buNone/>
            </a:pPr>
            <a:r>
              <a:t/>
            </a:r>
            <a:endParaRPr sz="822"/>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ChartAssisstant: A Universal Chart Multimodal Language Model via Chart-to-Table Pre-training and Multitask Instruction Tuning</a:t>
            </a:r>
            <a:r>
              <a:rPr lang="ja" sz="1200" u="sng"/>
              <a:t> 2024</a:t>
            </a:r>
            <a:r>
              <a:rPr lang="ja" sz="1269" u="sng"/>
              <a:t>  </a:t>
            </a:r>
            <a:br>
              <a:rPr lang="ja" sz="1100"/>
            </a:br>
            <a:r>
              <a:rPr lang="ja" sz="1100" u="sng"/>
              <a:t>概要</a:t>
            </a:r>
            <a:br>
              <a:rPr lang="ja" sz="722"/>
            </a:br>
            <a:r>
              <a:rPr lang="ja" sz="722"/>
              <a:t>ChartSFTと呼ばれる多様なチャート関連タスクをカバーするデータセットを利用し、チャートからテーブルへの変換による</a:t>
            </a:r>
            <a:br>
              <a:rPr lang="ja" sz="722"/>
            </a:br>
            <a:r>
              <a:rPr lang="ja" sz="722"/>
              <a:t>事前学習と多タスク指示に基づく微調整を経て事前学習されています。このアプローチにより、</a:t>
            </a:r>
            <a:br>
              <a:rPr lang="ja" sz="722"/>
            </a:br>
            <a:r>
              <a:rPr lang="ja" sz="722"/>
              <a:t>ChartAssistantは特定のタスクごとの微調整を必要とせず、様々なチャート関連タスクにおいて高精度を達成します</a:t>
            </a:r>
            <a:br>
              <a:rPr lang="ja" sz="722"/>
            </a:br>
            <a:r>
              <a:rPr lang="ja" sz="722"/>
              <a:t>https://github.com/OpenGVLab/ChartAst</a:t>
            </a:r>
            <a:endParaRPr sz="722"/>
          </a:p>
          <a:p>
            <a:pPr indent="0" lvl="0" marL="0" rtl="0" algn="l">
              <a:spcBef>
                <a:spcPts val="1200"/>
              </a:spcBef>
              <a:spcAft>
                <a:spcPts val="0"/>
              </a:spcAft>
              <a:buNone/>
            </a:pPr>
            <a:r>
              <a:rPr lang="ja" sz="1100" u="sng"/>
              <a:t>新規性</a:t>
            </a:r>
            <a:br>
              <a:rPr lang="ja" sz="1100"/>
            </a:br>
            <a:r>
              <a:rPr lang="ja" sz="800"/>
              <a:t>2段階の学習プロセスと、基本的および専門的なチャートタイプをカバーする包括的で多様な</a:t>
            </a:r>
            <a:br>
              <a:rPr lang="ja" sz="800"/>
            </a:br>
            <a:r>
              <a:rPr lang="ja" sz="800"/>
              <a:t>ChartSFTデータセットの作成です。</a:t>
            </a:r>
            <a:br>
              <a:rPr lang="ja" sz="800"/>
            </a:br>
            <a:r>
              <a:rPr lang="ja" sz="800"/>
              <a:t>最初の段階では、チャートをテキストデータに整列させるためのチャートからテーブルへの変換が行われます。</a:t>
            </a:r>
            <a:br>
              <a:rPr lang="ja" sz="800"/>
            </a:br>
            <a:r>
              <a:rPr lang="ja" sz="800"/>
              <a:t>2段階目では、さまざまなチャート関連タスクにわたるマルチタスク指示調整が行われます。</a:t>
            </a:r>
            <a:br>
              <a:rPr lang="ja" sz="800"/>
            </a:br>
            <a:r>
              <a:rPr lang="ja" sz="800"/>
              <a:t>このアプローチにより、モデルは、タスク固有の微調整を必要とせずに、</a:t>
            </a:r>
            <a:br>
              <a:rPr lang="ja" sz="800"/>
            </a:br>
            <a:r>
              <a:rPr lang="ja" sz="800"/>
              <a:t>さまざまなチャートタスクで優れたパフォーマンスを発揮することが可能となります。</a:t>
            </a:r>
            <a:endParaRPr sz="800"/>
          </a:p>
          <a:p>
            <a:pPr indent="0" lvl="0" marL="0" rtl="0" algn="l">
              <a:spcBef>
                <a:spcPts val="1200"/>
              </a:spcBef>
              <a:spcAft>
                <a:spcPts val="0"/>
              </a:spcAft>
              <a:buNone/>
            </a:pPr>
            <a:r>
              <a:rPr lang="ja" sz="1100" u="sng"/>
              <a:t>手法</a:t>
            </a:r>
            <a:br>
              <a:rPr lang="ja" sz="800"/>
            </a:br>
            <a:r>
              <a:rPr lang="ja" sz="800"/>
              <a:t>1. ChartSFTデータセットの作成：著者らは、様々なチャート関連タスクおよびタイプをカバーする</a:t>
            </a:r>
            <a:br>
              <a:rPr lang="ja" sz="800"/>
            </a:br>
            <a:r>
              <a:rPr lang="ja" sz="800"/>
              <a:t>チャートデータの大規模なコーパスを編纂しました。</a:t>
            </a:r>
            <a:br>
              <a:rPr lang="ja" sz="800"/>
            </a:br>
            <a:r>
              <a:rPr lang="ja" sz="800"/>
              <a:t>このデータセットは、視覚要素と数学的推論のモデル理解を向上させるために拡張された</a:t>
            </a:r>
            <a:br>
              <a:rPr lang="ja" sz="800"/>
            </a:br>
            <a:r>
              <a:rPr lang="ja" sz="800"/>
              <a:t>データアノテーションを含んでいます。</a:t>
            </a:r>
            <a:br>
              <a:rPr lang="ja" sz="800"/>
            </a:br>
            <a:r>
              <a:rPr lang="ja" sz="800"/>
              <a:t>2. チャートからテーブルへの事前トレーニング：モデルは、チャートをその基礎となるデータテーブルに</a:t>
            </a:r>
            <a:br>
              <a:rPr lang="ja" sz="800"/>
            </a:br>
            <a:r>
              <a:rPr lang="ja" sz="800"/>
              <a:t>解析するようにトレーニングされ、チャートとテキスト表現を整列させます。</a:t>
            </a:r>
            <a:br>
              <a:rPr lang="ja" sz="800"/>
            </a:br>
            <a:r>
              <a:rPr lang="ja" sz="800"/>
              <a:t>3. マルチタスク指示調整：事前トレーニング後、モデルは複数のチャート関連タスクにわたって</a:t>
            </a:r>
            <a:br>
              <a:rPr lang="ja" sz="800"/>
            </a:br>
            <a:r>
              <a:rPr lang="ja" sz="800"/>
              <a:t>同時に微調整され、さまざまなタスクにおいて汎用化されるようになります。</a:t>
            </a:r>
            <a:endParaRPr sz="800"/>
          </a:p>
          <a:p>
            <a:pPr indent="0" lvl="0" marL="0" rtl="0" algn="l">
              <a:spcBef>
                <a:spcPts val="1200"/>
              </a:spcBef>
              <a:spcAft>
                <a:spcPts val="0"/>
              </a:spcAft>
              <a:buNone/>
            </a:pPr>
            <a:r>
              <a:rPr lang="ja" sz="1122" u="sng"/>
              <a:t>結果</a:t>
            </a:r>
            <a:br>
              <a:rPr lang="ja" sz="1122"/>
            </a:br>
            <a:r>
              <a:rPr lang="ja" sz="822"/>
              <a:t>実験結果は、ChartAssistantが既存のモデルやOpenAIのGPT-4Vを含む一般的な多モーダルモデルよりも、</a:t>
            </a:r>
            <a:br>
              <a:rPr lang="ja" sz="822"/>
            </a:br>
            <a:r>
              <a:rPr lang="ja" sz="822"/>
              <a:t>様々なチャート関連タスクにおいて優れた性能を示しています。</a:t>
            </a:r>
            <a:endParaRPr sz="822"/>
          </a:p>
          <a:p>
            <a:pPr indent="0" lvl="0" marL="0" rtl="0" algn="l">
              <a:spcBef>
                <a:spcPts val="1200"/>
              </a:spcBef>
              <a:spcAft>
                <a:spcPts val="1200"/>
              </a:spcAft>
              <a:buNone/>
            </a:pPr>
            <a:r>
              <a:t/>
            </a:r>
            <a:endParaRPr sz="822"/>
          </a:p>
        </p:txBody>
      </p:sp>
      <p:pic>
        <p:nvPicPr>
          <p:cNvPr id="138" name="Google Shape;138;p27"/>
          <p:cNvPicPr preferRelativeResize="0"/>
          <p:nvPr/>
        </p:nvPicPr>
        <p:blipFill>
          <a:blip r:embed="rId3">
            <a:alphaModFix/>
          </a:blip>
          <a:stretch>
            <a:fillRect/>
          </a:stretch>
        </p:blipFill>
        <p:spPr>
          <a:xfrm>
            <a:off x="5256851" y="348100"/>
            <a:ext cx="3830474" cy="4696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8"/>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RAGAS: Automated Evaluation of Retrieval Augmented Generation</a:t>
            </a:r>
            <a:r>
              <a:rPr lang="ja" sz="1200" u="sng"/>
              <a:t> 2023</a:t>
            </a:r>
            <a:r>
              <a:rPr lang="ja" sz="1269" u="sng"/>
              <a:t>  </a:t>
            </a:r>
            <a:br>
              <a:rPr lang="ja" sz="1100"/>
            </a:br>
            <a:r>
              <a:rPr lang="ja" sz="1100" u="sng"/>
              <a:t>概要</a:t>
            </a:r>
            <a:br>
              <a:rPr lang="ja" sz="722"/>
            </a:br>
            <a:r>
              <a:rPr lang="ja" sz="722"/>
              <a:t>参照不要のRetrieval Augmented Generation (RAG)パイプラインの評価フレームワークであるRAGASを提案</a:t>
            </a:r>
            <a:br>
              <a:rPr lang="ja" sz="722"/>
            </a:br>
            <a:r>
              <a:rPr lang="ja" sz="722"/>
              <a:t>RAGアーキテクチャの評価は、考慮すべき複数の次元があるため難しいです。RAGASでは、人間のアノテーションに依存せずにこれらの異なる次元を評価するための指標です</a:t>
            </a:r>
            <a:br>
              <a:rPr lang="ja" sz="722"/>
            </a:br>
            <a:r>
              <a:rPr lang="ja" sz="722"/>
              <a:t>https://github.com/explodinggradients/ragas</a:t>
            </a:r>
            <a:endParaRPr sz="1100"/>
          </a:p>
          <a:p>
            <a:pPr indent="0" lvl="0" marL="0" rtl="0" algn="l">
              <a:spcBef>
                <a:spcPts val="1200"/>
              </a:spcBef>
              <a:spcAft>
                <a:spcPts val="0"/>
              </a:spcAft>
              <a:buNone/>
            </a:pPr>
            <a:r>
              <a:rPr lang="ja" sz="1100" u="sng"/>
              <a:t>手法</a:t>
            </a:r>
            <a:br>
              <a:rPr lang="ja" sz="800"/>
            </a:br>
            <a:r>
              <a:rPr lang="ja" sz="800"/>
              <a:t>RAGASでは、以下の3つの評価指標で判断します</a:t>
            </a:r>
            <a:br>
              <a:rPr lang="ja" sz="800"/>
            </a:br>
            <a:r>
              <a:rPr lang="ja" sz="800"/>
              <a:t>- Faithfulness（忠実度）</a:t>
            </a:r>
            <a:br>
              <a:rPr lang="ja" sz="800"/>
            </a:br>
            <a:r>
              <a:rPr lang="ja" sz="800"/>
              <a:t>生成された回答が、取得されたコンテキストに基づいているかどうかを、回答がコンテキストの主張に従っている場合、結果は高くなります。</a:t>
            </a:r>
            <a:br>
              <a:rPr lang="ja" sz="800"/>
            </a:br>
            <a:r>
              <a:rPr lang="ja" sz="800"/>
              <a:t>Faithfulnessを自動的に評価するために、まずLLMを使用して、回答から一連の文（ステートメント）を抽出。</a:t>
            </a:r>
            <a:br>
              <a:rPr lang="ja" sz="800"/>
            </a:br>
            <a:r>
              <a:rPr lang="ja" sz="800"/>
              <a:t>各ステートメントがコンテキストから導かれるかどうかをLLMによって判断。最後に、Faithfulnessスコアは、LLMによってサポートされたステートメントの数を、ステートメントの総数で割った値として計算されます。</a:t>
            </a:r>
            <a:br>
              <a:rPr lang="ja" sz="800"/>
            </a:br>
            <a:r>
              <a:rPr lang="ja" sz="800"/>
              <a:t>- Answer Relevance（回答の関連性）</a:t>
            </a:r>
            <a:br>
              <a:rPr lang="ja" sz="800"/>
            </a:br>
            <a:r>
              <a:rPr lang="ja" sz="800"/>
              <a:t>生成された回答が、質問に対して適切に対処し、関連性があるかどうかを評価。回答が不完全である場合や冗長な情報が含まれている場合にペナルティを与えます。</a:t>
            </a:r>
            <a:br>
              <a:rPr lang="ja" sz="800"/>
            </a:br>
            <a:r>
              <a:rPr lang="ja" sz="800"/>
              <a:t>Answer Relevanceを推定するために、与えられた回答a_s(q)に基づいて、LLMにn個の潜在的な質問q_iを生成させます。</a:t>
            </a:r>
            <a:br>
              <a:rPr lang="ja" sz="800"/>
            </a:br>
            <a:r>
              <a:rPr lang="ja" sz="800"/>
              <a:t>次に、利用可能な埋め込みベクトルモデルを使用して、すべての質問の埋め込みを取得します。各q_iについて、元の質問qとの間の埋め込みのcos類似度を計算します。</a:t>
            </a:r>
            <a:br>
              <a:rPr lang="ja" sz="800"/>
            </a:br>
            <a:r>
              <a:rPr lang="ja" sz="800"/>
              <a:t>質問&amp;q&amp;に対する回答の関連性スコアAR(Answer Relevance)は、次のように計算されます。AR=1/n \sum^n_{b=1}sim(q,q_i)</a:t>
            </a:r>
            <a:br>
              <a:rPr lang="ja" sz="800"/>
            </a:br>
            <a:r>
              <a:rPr lang="ja" sz="800"/>
              <a:t>この指標は、生成された回答が最初の質問または指示とどれだけ密接に一致しているかを評価します。</a:t>
            </a:r>
            <a:br>
              <a:rPr lang="ja" sz="800"/>
            </a:br>
            <a:r>
              <a:rPr lang="ja" sz="800"/>
              <a:t>- Context Relevance（コンテキストの関連性）</a:t>
            </a:r>
            <a:br>
              <a:rPr lang="ja" sz="800"/>
            </a:br>
            <a:r>
              <a:rPr lang="ja" sz="800"/>
              <a:t>取得されたコンテキストが、質問に対して十分に焦点を当てているかどうかを評価。コンテキストが質問に関連する情報を提供し、適切な範囲である場合、コンテキストの関連性は高くなります。</a:t>
            </a:r>
            <a:br>
              <a:rPr lang="ja" sz="800"/>
            </a:br>
            <a:r>
              <a:rPr lang="ja" sz="800"/>
              <a:t>Context Relevanceを計算するために、まずLLMを使用して、質問qとそのコンテキストc(p)から、質問に答えるのに重要な文のサブセットを以下のプロンプトを使用して抽出します。</a:t>
            </a:r>
            <a:br>
              <a:rPr lang="ja" sz="800"/>
            </a:br>
            <a:r>
              <a:rPr lang="ja" sz="800"/>
              <a:t>提供された文脈から、以下の質問の回答に役立つ可能性のある</a:t>
            </a:r>
            <a:endParaRPr sz="800"/>
          </a:p>
          <a:p>
            <a:pPr indent="0" lvl="0" marL="0" rtl="0" algn="l">
              <a:spcBef>
                <a:spcPts val="1200"/>
              </a:spcBef>
              <a:spcAft>
                <a:spcPts val="0"/>
              </a:spcAft>
              <a:buNone/>
            </a:pPr>
            <a:r>
              <a:rPr lang="ja" sz="800"/>
              <a:t>関連する文章を抽出してください。</a:t>
            </a:r>
            <a:br>
              <a:rPr lang="ja" sz="800"/>
            </a:br>
            <a:r>
              <a:rPr lang="ja" sz="800"/>
              <a:t>関連する文章が見つからない場合、または与えられた文脈から</a:t>
            </a:r>
            <a:br>
              <a:rPr lang="ja" sz="800"/>
            </a:br>
            <a:r>
              <a:rPr lang="ja" sz="800"/>
              <a:t>質問に答えられないと考えられる場合は、</a:t>
            </a:r>
            <a:br>
              <a:rPr lang="ja" sz="800"/>
            </a:br>
            <a:r>
              <a:rPr lang="ja" sz="800"/>
              <a:t>「Insufficient Information」というフレーズを返してください。</a:t>
            </a:r>
            <a:br>
              <a:rPr lang="ja" sz="800"/>
            </a:br>
            <a:r>
              <a:rPr lang="ja" sz="800"/>
              <a:t>候補文を抽出する際、与えられた文脈から文を変更することは許されません。</a:t>
            </a:r>
            <a:br>
              <a:rPr lang="ja" sz="800"/>
            </a:br>
            <a:r>
              <a:rPr lang="ja" sz="800"/>
              <a:t>Context Relevanceスコアは次の式で計算します。CR = number of extracted sentences / total number of sentences in c(q)</a:t>
            </a:r>
            <a:endParaRPr sz="800"/>
          </a:p>
          <a:p>
            <a:pPr indent="0" lvl="0" marL="0" rtl="0" algn="l">
              <a:spcBef>
                <a:spcPts val="1200"/>
              </a:spcBef>
              <a:spcAft>
                <a:spcPts val="1200"/>
              </a:spcAft>
              <a:buNone/>
            </a:pPr>
            <a:br>
              <a:rPr lang="ja" sz="1122"/>
            </a:br>
            <a:r>
              <a:rPr lang="ja" sz="822"/>
              <a:t>参考：https://qiita.com/RisaM/items/1c6f884abae2eb43000c</a:t>
            </a:r>
            <a:endParaRPr sz="822"/>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9"/>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Aligning Translation-Specific Understanding to General Understanding in Large Language Models</a:t>
            </a:r>
            <a:r>
              <a:rPr lang="ja" sz="1200" u="sng"/>
              <a:t> 2024</a:t>
            </a:r>
            <a:r>
              <a:rPr lang="ja" sz="1269" u="sng"/>
              <a:t>  </a:t>
            </a:r>
            <a:br>
              <a:rPr lang="ja" sz="1100"/>
            </a:br>
            <a:r>
              <a:rPr lang="ja" sz="1100" u="sng"/>
              <a:t>概要</a:t>
            </a:r>
            <a:br>
              <a:rPr lang="ja" sz="722"/>
            </a:br>
            <a:r>
              <a:rPr lang="ja" sz="722"/>
              <a:t>大規模言語モデル（LLMs）が機械翻訳の分野で革命的な進歩を遂げていない原因の一つとして、翻訳固有の理解と一般的な理解の間のミスアラインメントを指摘している。この問題に対処するため、翻訳過程で困難な単語のクロスリンガル解釈（XIOD）を明示的に組み込む新しい翻訳プロセスを提案している。XIODは、翻訳が困難な単語を検出し、それらに対して生成された解釈を使用して翻訳を強化する。また、難解単語の検出と有用な解釈の生成のために、QE（Quality Estimation）ツールを再定義している。実験は自己構築したベンチマーク「Challenge-MT」で行われ、XIODはCOMETスコアで最大+3.85の改善を示している。</a:t>
            </a:r>
            <a:endParaRPr sz="722"/>
          </a:p>
          <a:p>
            <a:pPr indent="0" lvl="0" marL="0" rtl="0" algn="l">
              <a:spcBef>
                <a:spcPts val="1200"/>
              </a:spcBef>
              <a:spcAft>
                <a:spcPts val="0"/>
              </a:spcAft>
              <a:buNone/>
            </a:pPr>
            <a:r>
              <a:rPr lang="ja" sz="1100" u="sng"/>
              <a:t>新規性</a:t>
            </a:r>
            <a:br>
              <a:rPr lang="ja" sz="1100"/>
            </a:br>
            <a:r>
              <a:rPr lang="ja" sz="800"/>
              <a:t>LLMでも機械翻訳は難しくその原因の一つは翻訳固有の理解と一般的な理解のミスアライメントです。そこで翻訳困難な単語の検出クロスリンガル解釈の生成、解釈品質の管理の3ステップを含むXIODフレームワークを提案。これにより、LLMsの一般的な理解を翻訳プロセスに取り入れることが可能になるらしい</a:t>
            </a:r>
            <a:endParaRPr sz="800"/>
          </a:p>
          <a:p>
            <a:pPr indent="0" lvl="0" marL="0" rtl="0" algn="l">
              <a:spcBef>
                <a:spcPts val="1200"/>
              </a:spcBef>
              <a:spcAft>
                <a:spcPts val="0"/>
              </a:spcAft>
              <a:buNone/>
            </a:pPr>
            <a:r>
              <a:rPr lang="ja" sz="1100" u="sng"/>
              <a:t>手法</a:t>
            </a:r>
            <a:br>
              <a:rPr lang="ja" sz="800"/>
            </a:br>
            <a:r>
              <a:rPr lang="ja" sz="800"/>
              <a:t>XIODの3つの主要なコンポーネントを提案しています：</a:t>
            </a:r>
            <a:br>
              <a:rPr lang="ja" sz="800"/>
            </a:br>
            <a:r>
              <a:rPr lang="ja" sz="800"/>
              <a:t>1. 難しい単語の検出：予備翻訳（ドラフト）とソース文とを比較することで、翻訳が難しい単語を特定します。</a:t>
            </a:r>
            <a:br>
              <a:rPr lang="ja" sz="800"/>
            </a:br>
            <a:r>
              <a:rPr lang="ja" sz="800"/>
              <a:t>2. クロスリンガル解釈：LLMの一般理解を活用して、対象言語で難しい単語の解釈を生成します。</a:t>
            </a:r>
            <a:br>
              <a:rPr lang="ja" sz="800"/>
            </a:br>
            <a:r>
              <a:rPr lang="ja" sz="800"/>
              <a:t>3. 解釈品質のコントロール：不正確なものや助けにならない解釈を取り除き、翻訳に悪影響を与えないようにします。</a:t>
            </a:r>
            <a:endParaRPr sz="800"/>
          </a:p>
          <a:p>
            <a:pPr indent="0" lvl="0" marL="0" rtl="0" algn="l">
              <a:spcBef>
                <a:spcPts val="1200"/>
              </a:spcBef>
              <a:spcAft>
                <a:spcPts val="0"/>
              </a:spcAft>
              <a:buNone/>
            </a:pPr>
            <a:r>
              <a:rPr lang="ja" sz="800"/>
              <a:t>この論文では、トークンレベルの品質推定（QE）を使用して難しい単語の検出を強化し、文章レベルのQEを解釈品質のコントロールに使用する外部ツールの改変も紹介されています。実験は、複数の最先端（SOTA）翻訳システムが性能を発揮しない場合を含む特別に構築されたベンチマークであるChallenge-MTで実施されています。</a:t>
            </a:r>
            <a:br>
              <a:rPr lang="ja" sz="800"/>
            </a:br>
            <a:r>
              <a:rPr lang="ja" sz="800"/>
              <a:t>XIODは一般的な理解を活用して翻訳性能を向上させるが、外部知識の統合や新語の翻訳など、LLMsが直面する他の課題には対応していない。</a:t>
            </a:r>
            <a:br>
              <a:rPr lang="ja" sz="800"/>
            </a:br>
            <a:r>
              <a:rPr lang="ja" sz="800"/>
              <a:t>XIODは、一般的な理解を活用して翻訳品質を向上させることで、機械翻訳システムの改善に寄与する可能性がある。特に、翻訳が困難な単語やフレーズの理解を深めることにより、より正確で自然な翻訳が実現できる。</a:t>
            </a:r>
            <a:endParaRPr sz="800"/>
          </a:p>
          <a:p>
            <a:pPr indent="0" lvl="0" marL="0" rtl="0" algn="l">
              <a:spcBef>
                <a:spcPts val="1200"/>
              </a:spcBef>
              <a:spcAft>
                <a:spcPts val="1200"/>
              </a:spcAft>
              <a:buNone/>
            </a:pPr>
            <a:r>
              <a:rPr lang="ja" sz="800"/>
              <a:t>アルゴリズム1: IQC</a:t>
            </a:r>
            <a:br>
              <a:rPr lang="ja" sz="800"/>
            </a:br>
            <a:r>
              <a:rPr lang="ja" sz="800"/>
              <a:t>入力:</a:t>
            </a:r>
            <a:br>
              <a:rPr lang="ja" sz="800"/>
            </a:br>
            <a:r>
              <a:rPr lang="ja" sz="800"/>
              <a:t>ソース文 x</a:t>
            </a:r>
            <a:br>
              <a:rPr lang="ja" sz="800"/>
            </a:br>
            <a:r>
              <a:rPr lang="ja" sz="800"/>
              <a:t>下書き翻訳 ye</a:t>
            </a:r>
            <a:br>
              <a:rPr lang="ja" sz="800"/>
            </a:br>
            <a:r>
              <a:rPr lang="ja" sz="800"/>
              <a:t>困難な単語の解釈 A</a:t>
            </a:r>
            <a:br>
              <a:rPr lang="ja" sz="800"/>
            </a:br>
            <a:r>
              <a:rPr lang="ja" sz="800"/>
              <a:t>QEスコアラー ψ(·)</a:t>
            </a:r>
            <a:br>
              <a:rPr lang="ja" sz="800"/>
            </a:br>
            <a:r>
              <a:rPr lang="ja" sz="800"/>
              <a:t>出力:</a:t>
            </a:r>
            <a:br>
              <a:rPr lang="ja" sz="800"/>
            </a:br>
            <a:r>
              <a:rPr lang="ja" sz="800"/>
              <a:t>役立つ解釈 Aˆ</a:t>
            </a:r>
            <a:br>
              <a:rPr lang="ja" sz="800"/>
            </a:br>
            <a:r>
              <a:rPr lang="ja" sz="800"/>
              <a:t>最終翻訳 yˆ</a:t>
            </a:r>
            <a:br>
              <a:rPr lang="ja" sz="800"/>
            </a:br>
            <a:r>
              <a:rPr lang="ja" sz="800"/>
              <a:t>手順:</a:t>
            </a:r>
            <a:br>
              <a:rPr lang="ja" sz="800"/>
            </a:br>
            <a:r>
              <a:rPr lang="ja" sz="800"/>
              <a:t>1. AをAˆに設定する。</a:t>
            </a:r>
            <a:br>
              <a:rPr lang="ja" sz="800"/>
            </a:br>
            <a:r>
              <a:rPr lang="ja" sz="800"/>
              <a:t>2. yˆを、θのパラメータを持つPモデルのargmaxで計算する（Eigt, x, y, ˆ Aを条件とする）。</a:t>
            </a:r>
            <a:br>
              <a:rPr lang="ja" sz="800"/>
            </a:br>
            <a:r>
              <a:rPr lang="ja" sz="800"/>
              <a:t>3. sˆを、QEスコアラーψを用いて、xに対するyˆのスコアとして計算する。</a:t>
            </a:r>
            <a:br>
              <a:rPr lang="ja" sz="800"/>
            </a:br>
            <a:r>
              <a:rPr lang="ja" sz="800"/>
              <a:t>4. for    Aの要素数|A|まで、iを1から順に増加させながら以下のステップを実行する。</a:t>
            </a:r>
            <a:br>
              <a:rPr lang="ja" sz="800"/>
            </a:br>
            <a:r>
              <a:rPr lang="ja" sz="800"/>
              <a:t>5.     yを、θのパラメータを持つPモデルのargmaxで計算する（この時、Eigt, x, y, ˆ AからAiを除外した状態で計算する）。</a:t>
            </a:r>
            <a:br>
              <a:rPr lang="ja" sz="800"/>
            </a:br>
            <a:r>
              <a:rPr lang="ja" sz="800"/>
              <a:t>6.     sを、QEスコアラーψを用いて、xに対するyのスコアとして計算する。</a:t>
            </a:r>
            <a:br>
              <a:rPr lang="ja" sz="800"/>
            </a:br>
            <a:r>
              <a:rPr lang="ja" sz="800"/>
              <a:t>7.      if   もしsがsˆより大きい場合、以下を実行する。</a:t>
            </a:r>
            <a:br>
              <a:rPr lang="ja" sz="800"/>
            </a:br>
            <a:r>
              <a:rPr lang="ja" sz="800"/>
              <a:t>8.         AからAiを除外し、yˆをyに更新し、sˆをsに更新する。</a:t>
            </a:r>
            <a:br>
              <a:rPr lang="ja" sz="800"/>
            </a:br>
            <a:r>
              <a:rPr lang="ja" sz="800"/>
              <a:t>9.     end 8のステップの終了。</a:t>
            </a:r>
            <a:br>
              <a:rPr lang="ja" sz="800"/>
            </a:br>
            <a:r>
              <a:rPr lang="ja" sz="800"/>
              <a:t>10. end 4-9のステップの終了。</a:t>
            </a:r>
            <a:br>
              <a:rPr lang="ja" sz="800"/>
            </a:br>
            <a:r>
              <a:rPr lang="ja" sz="800"/>
              <a:t>このアルゴリズムは、困難な単語の解釈を利用して翻訳の質を評価し、改善する過程を示しています。QEスコアラーは、翻訳の品質を数値で評価するために使用されます。このプロセスを通じて、より良い翻訳結果を得ることができます。</a:t>
            </a:r>
            <a:br>
              <a:rPr lang="ja" sz="800"/>
            </a:br>
            <a:r>
              <a:rPr lang="ja" sz="1122" u="sng"/>
              <a:t>結果</a:t>
            </a:r>
            <a:br>
              <a:rPr lang="ja" sz="1122"/>
            </a:br>
            <a:r>
              <a:rPr lang="ja" sz="822"/>
              <a:t>XIODは、困難な単語の解釈を通じて翻訳をガイドすることにより、機械翻訳の性能を向上させることができる。Challenge-MTデータセットでの実験結果は、XIODがCOMETスコアで最大+3.85の改善を示している。</a:t>
            </a:r>
            <a:endParaRPr sz="822"/>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0"/>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Personal LLM Agents: Insights and Survey about the Capability, Efficiency and Security</a:t>
            </a:r>
            <a:r>
              <a:rPr lang="ja" sz="1200" u="sng"/>
              <a:t> 2024</a:t>
            </a:r>
            <a:r>
              <a:rPr lang="ja" sz="1269" u="sng"/>
              <a:t>  </a:t>
            </a:r>
            <a:br>
              <a:rPr lang="ja" sz="1100"/>
            </a:br>
            <a:r>
              <a:rPr lang="ja" sz="1100" u="sng"/>
              <a:t>概要</a:t>
            </a:r>
            <a:br>
              <a:rPr lang="ja" sz="722"/>
            </a:br>
            <a:r>
              <a:rPr lang="ja" sz="722"/>
              <a:t>個人アシスタント(IPAs)についてのサーベイ。スマートフォンやIoTデバイスの発展により、これらのアシスタントの機能が大幅に拡張されました。しかし、ユーザーの意図理解、タスク計画、ツールの使用、個人データ管理などの機能が欠けているため、現存するIPAsは実用性や拡張性に限界があります。この論文では、個人データや個人デバイスと深く統合されたLLMベースのエージェントであるPersonal LLM Agentsに焦点を当てています。</a:t>
            </a:r>
            <a:endParaRPr sz="722"/>
          </a:p>
          <a:p>
            <a:pPr indent="0" lvl="0" marL="0" rtl="0" algn="l">
              <a:spcBef>
                <a:spcPts val="1200"/>
              </a:spcBef>
              <a:spcAft>
                <a:spcPts val="0"/>
              </a:spcAft>
              <a:buNone/>
            </a:pPr>
            <a:r>
              <a:rPr lang="ja" sz="1122" u="sng"/>
              <a:t>結果</a:t>
            </a:r>
            <a:br>
              <a:rPr lang="ja" sz="1122"/>
            </a:br>
            <a:r>
              <a:rPr lang="ja" sz="822"/>
              <a:t>大規模言語モデル、特にChatGPTの登場は、インテリジェントな個人アシスタントの開発において重要なマイルストーンとされています。LLMsは、ブラウザの制御、ロボットのプログラミングインターフェースの呼び出し、複雑なデータ処理のためのコードインタープリターの使用など、様々なツールを自律的に使用して複雑なタスクを達成するために利用されています。また、MicrosoftのCopilotシステム、Googleの検索エンジンへのLLMの統合、Huawei、Xiaomi、Oppo、Vivoなどのスマートフォン企業によるオンデバイスIPA製品への大規模モデルの統合など、LLMをIPAに統合した商業製品もいくつかあります。しかしながら、この研究方向はまだ初期段階にあり、多くの効率性、セキュリティ、プライバシーに関連する問題が未解決のままです</a:t>
            </a:r>
            <a:br>
              <a:rPr lang="ja" sz="822"/>
            </a:br>
            <a:r>
              <a:rPr lang="ja" sz="822"/>
              <a:t>Personal LLM Agentsは、個人データや個人デバイスと深く統合され、人々を支援するために明示的に設計された、新しいタイプのインテリジェントな個人アシスタントです。これには、ユーザーの日常生活における繰り返し行われる退屈で価値の低い労働を削減し、ユーザーがより興味深く価値のあることに集中できるようにすることが含まれます。また、既存のソフトウェアスタック（例えば、モバイルアプリ、ウェブサイトなど）に基づいて構築され、ユーザビリティ体験に普遍的なインテリジェントなオートメーション機能をもたらします</a:t>
            </a:r>
            <a:endParaRPr sz="822"/>
          </a:p>
          <a:p>
            <a:pPr indent="0" lvl="0" marL="0" rtl="0" algn="l">
              <a:spcBef>
                <a:spcPts val="1200"/>
              </a:spcBef>
              <a:spcAft>
                <a:spcPts val="1200"/>
              </a:spcAft>
              <a:buNone/>
            </a:pPr>
            <a:r>
              <a:rPr lang="ja" sz="822"/>
              <a:t>Personal LLM Agentsの基本能力</a:t>
            </a:r>
            <a:br>
              <a:rPr lang="ja" sz="822"/>
            </a:br>
            <a:r>
              <a:rPr lang="ja" sz="822"/>
              <a:t>この図はPersonal LLM Agentsの三つの基本能力を示しています。</a:t>
            </a:r>
            <a:br>
              <a:rPr lang="ja" sz="822"/>
            </a:br>
            <a:r>
              <a:rPr lang="ja" sz="822"/>
              <a:t>それぞれの能力はさらに細分化され、具体的な要素を含んでいます。</a:t>
            </a:r>
            <a:br>
              <a:rPr lang="ja" sz="822"/>
            </a:br>
            <a:r>
              <a:rPr lang="ja" sz="822"/>
              <a:t>1. コンテキストセンシング:</a:t>
            </a:r>
            <a:br>
              <a:rPr lang="ja" sz="822"/>
            </a:br>
            <a:r>
              <a:rPr lang="ja" sz="822"/>
              <a:t>- センシングソース: ハードウェア＆ソフトウェアセンサー、複数のセンサーの組み合わせ</a:t>
            </a:r>
            <a:br>
              <a:rPr lang="ja" sz="822"/>
            </a:br>
            <a:r>
              <a:rPr lang="ja" sz="822"/>
              <a:t>- センシングターゲット: 環境のセンシング、ユーザーのセンシング</a:t>
            </a:r>
            <a:br>
              <a:rPr lang="ja" sz="822"/>
            </a:br>
            <a:r>
              <a:rPr lang="ja" sz="822"/>
              <a:t>- ユーザープロファイリング</a:t>
            </a:r>
            <a:br>
              <a:rPr lang="ja" sz="822"/>
            </a:br>
            <a:r>
              <a:rPr lang="ja" sz="822"/>
              <a:t>2. タスク実行:</a:t>
            </a:r>
            <a:br>
              <a:rPr lang="ja" sz="822"/>
            </a:br>
            <a:r>
              <a:rPr lang="ja" sz="822"/>
              <a:t>- タスク自動化方法: コードベースのタスク実行、UIベースのタスク実行</a:t>
            </a:r>
            <a:br>
              <a:rPr lang="ja" sz="822"/>
            </a:br>
            <a:r>
              <a:rPr lang="ja" sz="822"/>
              <a:t>- 自動エージェントフレームワーク</a:t>
            </a:r>
            <a:br>
              <a:rPr lang="ja" sz="822"/>
            </a:br>
            <a:r>
              <a:rPr lang="ja" sz="822"/>
              <a:t>- 評価: メトリクス、ベンチマーク</a:t>
            </a:r>
            <a:br>
              <a:rPr lang="ja" sz="822"/>
            </a:br>
            <a:r>
              <a:rPr lang="ja" sz="822"/>
              <a:t>3. 記憶:</a:t>
            </a:r>
            <a:br>
              <a:rPr lang="ja" sz="822"/>
            </a:br>
            <a:r>
              <a:rPr lang="ja" sz="822"/>
              <a:t>- 記憶の獲得: ロギング</a:t>
            </a:r>
            <a:br>
              <a:rPr lang="ja" sz="822"/>
            </a:br>
            <a:r>
              <a:rPr lang="ja" sz="822"/>
              <a:t>- 管理と活用: 生データの管理と処理、メモリ拡張LLM推論</a:t>
            </a:r>
            <a:br>
              <a:rPr lang="ja" sz="822"/>
            </a:br>
            <a:r>
              <a:rPr lang="ja" sz="822"/>
              <a:t>- エージェント自己進化</a:t>
            </a:r>
            <a:br>
              <a:rPr lang="ja" sz="822"/>
            </a:br>
            <a:r>
              <a:rPr lang="ja" sz="822"/>
              <a:t>図の左側に示されている「User &amp; Env Info」という矢印は、</a:t>
            </a:r>
            <a:br>
              <a:rPr lang="ja" sz="822"/>
            </a:br>
            <a:r>
              <a:rPr lang="ja" sz="822"/>
              <a:t>ユーザーと環境からの情報がコンテキストセンシングによって収集され、</a:t>
            </a:r>
            <a:br>
              <a:rPr lang="ja" sz="822"/>
            </a:br>
            <a:r>
              <a:rPr lang="ja" sz="822"/>
              <a:t>プロファイリングされることを表しています。</a:t>
            </a:r>
            <a:br>
              <a:rPr lang="ja" sz="822"/>
            </a:br>
            <a:r>
              <a:rPr lang="ja" sz="822"/>
              <a:t>また、「Retrieved Info」という矢印は、記憶された情報がタスク実行に役立つ情報として</a:t>
            </a:r>
            <a:br>
              <a:rPr lang="ja" sz="822"/>
            </a:br>
            <a:r>
              <a:rPr lang="ja" sz="822"/>
              <a:t>取り出されるプロセスを示しています。そして最後に、タスクの結果が「Task results」</a:t>
            </a:r>
            <a:br>
              <a:rPr lang="ja" sz="822"/>
            </a:br>
            <a:r>
              <a:rPr lang="ja" sz="822"/>
              <a:t>としてユーザーと環境にフィードバックされる流れが図示されています。</a:t>
            </a:r>
            <a:br>
              <a:rPr lang="ja" sz="822"/>
            </a:br>
            <a:r>
              <a:rPr lang="ja" sz="822"/>
              <a:t>この図は、Personal LLM Agentsがどのように環境を感知し、</a:t>
            </a:r>
            <a:br>
              <a:rPr lang="ja" sz="822"/>
            </a:br>
            <a:r>
              <a:rPr lang="ja" sz="822"/>
              <a:t>タスクを実行し、学習して自己進化するかの基本的なプロセスを視覚的に表現しています。</a:t>
            </a:r>
            <a:endParaRPr sz="822"/>
          </a:p>
        </p:txBody>
      </p:sp>
      <p:pic>
        <p:nvPicPr>
          <p:cNvPr id="154" name="Google Shape;154;p30"/>
          <p:cNvPicPr preferRelativeResize="0"/>
          <p:nvPr/>
        </p:nvPicPr>
        <p:blipFill>
          <a:blip r:embed="rId3">
            <a:alphaModFix/>
          </a:blip>
          <a:stretch>
            <a:fillRect/>
          </a:stretch>
        </p:blipFill>
        <p:spPr>
          <a:xfrm>
            <a:off x="4404874" y="2100525"/>
            <a:ext cx="4646700" cy="2501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1"/>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The Impact of Reasoning Step Length on Large Language Models</a:t>
            </a:r>
            <a:r>
              <a:rPr lang="ja" sz="1200" u="sng"/>
              <a:t> 2024</a:t>
            </a:r>
            <a:r>
              <a:rPr lang="ja" sz="1269" u="sng"/>
              <a:t>  </a:t>
            </a:r>
            <a:br>
              <a:rPr lang="ja" sz="1100"/>
            </a:br>
            <a:r>
              <a:rPr lang="ja" sz="1100" u="sng"/>
              <a:t>概要</a:t>
            </a:r>
            <a:br>
              <a:rPr lang="ja" sz="722"/>
            </a:br>
            <a:r>
              <a:rPr lang="ja" sz="722"/>
              <a:t>CoTのプロンプトの推論ステップの長さを増やすと、新しい情報を追加しなくても、LLMの推論能力が大幅に向上する。</a:t>
            </a:r>
            <a:br>
              <a:rPr lang="ja" sz="722"/>
            </a:br>
            <a:r>
              <a:rPr lang="ja" sz="722"/>
              <a:t>推論ステップを短くすると、主要な情報を保持しながらもモデルの推論能力が著しく低下する。</a:t>
            </a:r>
            <a:br>
              <a:rPr lang="ja" sz="722"/>
            </a:br>
            <a:r>
              <a:rPr lang="ja" sz="722"/>
              <a:t>CoTの性能とデモンストレーションで使用される合理的な理由との関係を調査した結果、長さが適切であれば、誤った理由でも好ましい結果が得られることが示された。</a:t>
            </a:r>
            <a:br>
              <a:rPr lang="ja" sz="722"/>
            </a:br>
            <a:r>
              <a:rPr lang="ja" sz="722"/>
              <a:t>これらの発見は、複雑な問題解決シナリオにおけるLLMの潜在能力をより効果的に利用するための実践的な指針を提供します。</a:t>
            </a:r>
            <a:endParaRPr sz="722"/>
          </a:p>
          <a:p>
            <a:pPr indent="0" lvl="0" marL="0" rtl="0" algn="l">
              <a:spcBef>
                <a:spcPts val="1200"/>
              </a:spcBef>
              <a:spcAft>
                <a:spcPts val="0"/>
              </a:spcAft>
              <a:buNone/>
            </a:pPr>
            <a:r>
              <a:rPr lang="ja" sz="1100" u="sng"/>
              <a:t>手法</a:t>
            </a:r>
            <a:br>
              <a:rPr lang="ja" sz="800"/>
            </a:br>
            <a:r>
              <a:rPr lang="ja" sz="800"/>
              <a:t>実験は、CoTデモンストレーション内の推論ステップを拡張・圧縮し、その他の要素を一定に保つことで、推論構造の変更がLLMの意思決定にどのように影響するかを検証しました。</a:t>
            </a:r>
            <a:br>
              <a:rPr lang="ja" sz="800"/>
            </a:br>
            <a:r>
              <a:rPr lang="ja" sz="800"/>
              <a:t>Zero-shotとFew-shotの両方のシナリオで、GPT-3.5とGPT-4モデルを用いて正解率（Accuracy）で評価しました。</a:t>
            </a:r>
            <a:br>
              <a:rPr lang="ja" sz="800"/>
            </a:br>
            <a:r>
              <a:rPr lang="ja" sz="1122" u="sng"/>
              <a:t>結果</a:t>
            </a:r>
            <a:br>
              <a:rPr lang="ja" sz="1122"/>
            </a:br>
            <a:r>
              <a:rPr lang="ja" sz="822"/>
              <a:t>長い推論ステップを持つプロンプトは、LLMの推論能力を著しく向上させることが確認されました。また、タスクの難易度に応じて推論ステップの必要数が異なることが示されました。簡単なタスクでは少ないステップで十分であり、より複雑なタスクでは長い推論シーケンスが有効であることが示されました。</a:t>
            </a:r>
            <a:br>
              <a:rPr lang="ja" sz="822"/>
            </a:br>
            <a:r>
              <a:rPr lang="ja" sz="822"/>
              <a:t>推論ステップの長さがLLMのパフォーマンスに与える影響について深く議論し、長い推論ステップがLLMの推論能力を向上させる可能性がある一方で、短いステップはパフォーマンスの低下につながる可能性があることを示唆しています。</a:t>
            </a:r>
            <a:br>
              <a:rPr lang="ja" sz="822"/>
            </a:br>
            <a:r>
              <a:rPr lang="ja" sz="822"/>
              <a:t>制限: 推論ステップの長さがLLMのパフォーマンスに与える影響についての限界として、実験では特定のモデルとデータセットに限定されている点が挙げられます。また、推論ステップの長さと正確さのバランスについての追加的な研究が必要です。</a:t>
            </a:r>
            <a:br>
              <a:rPr lang="ja" sz="822"/>
            </a:br>
            <a:r>
              <a:rPr lang="ja" sz="822"/>
              <a:t>可能な応用: この研究は、LLMを用いた複雑なNLPタスクにおける推論プロセスの最適化に役立つ可能性があります。特に、推論ステップの長さを調整することで、モデルの推論能力を向上させるための新しい手法を提供します。</a:t>
            </a:r>
            <a:endParaRPr sz="822"/>
          </a:p>
          <a:p>
            <a:pPr indent="0" lvl="0" marL="0" rtl="0" algn="l">
              <a:spcBef>
                <a:spcPts val="1200"/>
              </a:spcBef>
              <a:spcAft>
                <a:spcPts val="0"/>
              </a:spcAft>
              <a:buNone/>
            </a:pPr>
            <a:r>
              <a:rPr lang="ja" sz="822"/>
              <a:t>表1: Case of Think About The Word 推論能力を向上させるためのプロンプト戦略の一例</a:t>
            </a:r>
            <a:br>
              <a:rPr lang="ja" sz="822"/>
            </a:br>
            <a:r>
              <a:rPr lang="ja" sz="822"/>
              <a:t>この表では、特定の単語を選択し、モデルにテキスト内でのそれらの意味を考えさせるケースを示しています。たとえば、「東京でメトロポリタン美術館へタクシーで行けますか？」という質問に対して、「ステップバイステップで考えましょう。文の主要部分は東京、タクシー、メトロポリタン美術館です。東京について考える...タクシーについて考える...」という推論プロセスを示しています。このアプローチは、従来のFew-shot Chain of Thought（CoT）コンテキストとは異なり、追加の推論ステップを例示に導入することなく、初期のプロンプトを変更することでLLMをより広範な思考に導くものです。これにより、増分的なトレーニングや追加の例駆動型の調整を必要とせずに、モデルの正確性を向上させることが可能になります​​。</a:t>
            </a:r>
            <a:endParaRPr sz="822"/>
          </a:p>
          <a:p>
            <a:pPr indent="0" lvl="0" marL="0" rtl="0" algn="l">
              <a:spcBef>
                <a:spcPts val="1200"/>
              </a:spcBef>
              <a:spcAft>
                <a:spcPts val="1200"/>
              </a:spcAft>
              <a:buNone/>
            </a:pPr>
            <a:r>
              <a:rPr lang="ja" sz="822"/>
              <a:t>Think About The Word</a:t>
            </a:r>
            <a:br>
              <a:rPr lang="ja" sz="822"/>
            </a:br>
            <a:r>
              <a:rPr lang="ja" sz="822"/>
              <a:t>Prompt:</a:t>
            </a:r>
            <a:br>
              <a:rPr lang="ja" sz="822"/>
            </a:br>
            <a:r>
              <a:rPr lang="ja" sz="822"/>
              <a:t>Q: Could someone in Tokyo take a taxi to the Metropolitan Museum of Art?</a:t>
            </a:r>
            <a:br>
              <a:rPr lang="ja" sz="822"/>
            </a:br>
            <a:r>
              <a:rPr lang="ja" sz="822"/>
              <a:t>A: Let’s think step by step. The stem of the sentence is Tokyo, take a taxi, Metropolitan Museum</a:t>
            </a:r>
            <a:br>
              <a:rPr lang="ja" sz="822"/>
            </a:br>
            <a:r>
              <a:rPr lang="ja" sz="822"/>
              <a:t>of Art. Think about Tokyo... Think about taking a taxi... Think about Metropolitan Museum of</a:t>
            </a:r>
            <a:br>
              <a:rPr lang="ja" sz="822"/>
            </a:br>
            <a:r>
              <a:rPr lang="ja" sz="822"/>
              <a:t>Art... Inference: Tokyo is in Japan and the Metropolitan Museum of Art is in New York. The two</a:t>
            </a:r>
            <a:br>
              <a:rPr lang="ja" sz="822"/>
            </a:br>
            <a:r>
              <a:rPr lang="ja" sz="822"/>
              <a:t>places are separated by the sea, so you can’t take a taxi there. The answer is no.</a:t>
            </a:r>
            <a:br>
              <a:rPr lang="ja" sz="822"/>
            </a:br>
            <a:r>
              <a:rPr lang="ja" sz="822"/>
              <a:t>Q: Could a chipmunk fit 100 chocolate chips in his mouth?</a:t>
            </a:r>
            <a:br>
              <a:rPr lang="ja" sz="822"/>
            </a:br>
            <a:r>
              <a:rPr lang="ja" sz="822"/>
              <a:t>Answer:</a:t>
            </a:r>
            <a:br>
              <a:rPr lang="ja" sz="822"/>
            </a:br>
            <a:r>
              <a:rPr lang="ja" sz="822"/>
              <a:t>A: Based on this question, the stem of the sentence is chipmunk, fit, 100 chocolate chips, mouth.</a:t>
            </a:r>
            <a:br>
              <a:rPr lang="ja" sz="822"/>
            </a:br>
            <a:r>
              <a:rPr lang="ja" sz="822"/>
              <a:t>Think about chipmunk... Think about fit... Think about chocolate chips... Inference: Chipmunks</a:t>
            </a:r>
            <a:br>
              <a:rPr lang="ja" sz="822"/>
            </a:br>
            <a:r>
              <a:rPr lang="ja" sz="822"/>
              <a:t>are small animals with relatively small mouths, so it’s unlikely that a chipmunk would be able to</a:t>
            </a:r>
            <a:br>
              <a:rPr lang="ja" sz="822"/>
            </a:br>
            <a:r>
              <a:rPr lang="ja" sz="822"/>
              <a:t>fit 100 chocolate chips in its mouth at once. The answer is no.</a:t>
            </a:r>
            <a:br>
              <a:rPr lang="ja" sz="822"/>
            </a:br>
            <a:r>
              <a:rPr lang="ja" sz="822"/>
              <a:t>Prediction: no</a:t>
            </a:r>
            <a:br>
              <a:rPr lang="ja" sz="822"/>
            </a:br>
            <a:r>
              <a:rPr lang="ja" sz="822"/>
              <a:t>Ground Truth: no</a:t>
            </a:r>
            <a:endParaRPr sz="822"/>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Action-Item-Driven Summarization of Long Meeting Transcripts</a:t>
            </a:r>
            <a:r>
              <a:rPr lang="ja" sz="1200" u="sng"/>
              <a:t> 2023</a:t>
            </a:r>
            <a:r>
              <a:rPr lang="ja" sz="1269" u="sng"/>
              <a:t>  </a:t>
            </a:r>
            <a:br>
              <a:rPr lang="ja" sz="1100"/>
            </a:br>
            <a:r>
              <a:rPr lang="ja" sz="1100" u="sng"/>
              <a:t>概要</a:t>
            </a:r>
            <a:br>
              <a:rPr lang="ja" sz="722"/>
            </a:br>
            <a:r>
              <a:rPr lang="ja" sz="722"/>
              <a:t>音声会議の要約に関する既存の方法は、対話の要約と同様に扱われることが多く、一般的で曖昧な要約を生成することがあります。</a:t>
            </a:r>
            <a:br>
              <a:rPr lang="ja" sz="722"/>
            </a:br>
            <a:r>
              <a:rPr lang="ja" sz="722"/>
              <a:t>この論文では、会議の重要な成果をより効果的に捉える抽象的でアクションアイテム指向の要約を作成する新しいアプローチを提案しています。</a:t>
            </a:r>
            <a:br>
              <a:rPr lang="ja" sz="722"/>
            </a:br>
            <a:r>
              <a:rPr lang="ja" sz="722"/>
              <a:t>https://github.com/logangolia/meeting-summarization</a:t>
            </a:r>
            <a:endParaRPr sz="1100"/>
          </a:p>
          <a:p>
            <a:pPr indent="0" lvl="0" marL="0" rtl="0" algn="l">
              <a:spcBef>
                <a:spcPts val="1200"/>
              </a:spcBef>
              <a:spcAft>
                <a:spcPts val="0"/>
              </a:spcAft>
              <a:buNone/>
            </a:pPr>
            <a:r>
              <a:rPr lang="ja" sz="1100" u="sng"/>
              <a:t>新規性</a:t>
            </a:r>
            <a:br>
              <a:rPr lang="ja" sz="1100"/>
            </a:br>
            <a:r>
              <a:rPr lang="ja" sz="800"/>
              <a:t>この論文で導入された新しいアプローチには以下が含まれます：</a:t>
            </a:r>
            <a:br>
              <a:rPr lang="ja" sz="800"/>
            </a:br>
            <a:r>
              <a:rPr lang="ja" sz="800"/>
              <a:t>1. 要約の再帰的生成：新しいアルゴリズムを導入し、セクションごとに要約を再帰的に並行して生成し、</a:t>
            </a:r>
            <a:br>
              <a:rPr lang="ja" sz="800"/>
            </a:br>
            <a:r>
              <a:rPr lang="ja" sz="800"/>
              <a:t>それらをまとめて一貫したものにします。</a:t>
            </a:r>
            <a:br>
              <a:rPr lang="ja" sz="800"/>
            </a:br>
            <a:r>
              <a:rPr lang="ja" sz="800"/>
              <a:t>2. アクションアイテムの抽出：会議の書き起こし内でアクションアイテムを特定し</a:t>
            </a:r>
            <a:br>
              <a:rPr lang="ja" sz="800"/>
            </a:br>
            <a:r>
              <a:rPr lang="ja" sz="800"/>
              <a:t>抽象化するオリジナルのアルゴリズムを提示し、要約をより実用的にします。</a:t>
            </a:r>
            <a:br>
              <a:rPr lang="ja" sz="800"/>
            </a:br>
            <a:r>
              <a:rPr lang="ja" sz="800"/>
              <a:t>3. トピックのセグメンテーション：書き起こしをトピックベースのセクションに分割するための</a:t>
            </a:r>
            <a:br>
              <a:rPr lang="ja" sz="800"/>
            </a:br>
            <a:r>
              <a:rPr lang="ja" sz="800"/>
              <a:t>3つの革新的な手法を提供し、</a:t>
            </a:r>
            <a:br>
              <a:rPr lang="ja" sz="800"/>
            </a:br>
            <a:r>
              <a:rPr lang="ja" sz="800"/>
              <a:t>長いテキストを処理し長期的な依存関係を忘れることなく一貫性を維持するアルゴリズムの支援をします。</a:t>
            </a:r>
            <a:endParaRPr sz="800"/>
          </a:p>
          <a:p>
            <a:pPr indent="0" lvl="0" marL="0" rtl="0" algn="l">
              <a:spcBef>
                <a:spcPts val="1200"/>
              </a:spcBef>
              <a:spcAft>
                <a:spcPts val="0"/>
              </a:spcAft>
              <a:buNone/>
            </a:pPr>
            <a:r>
              <a:rPr lang="ja" sz="1100" u="sng"/>
              <a:t>手法</a:t>
            </a:r>
            <a:br>
              <a:rPr lang="ja" sz="1100" u="sng"/>
            </a:br>
            <a:r>
              <a:rPr lang="ja" sz="800"/>
              <a:t>1. 再帰的要約：長い会議の書き起こしを小さなセクションに分割し、それぞれを個別に要約します。</a:t>
            </a:r>
            <a:br>
              <a:rPr lang="ja" sz="800"/>
            </a:br>
            <a:r>
              <a:rPr lang="ja" sz="800"/>
              <a:t>このセクションごとの要約は、それぞれを結合して再帰的に要約し、最終的な要約を生成します。</a:t>
            </a:r>
            <a:br>
              <a:rPr lang="ja" sz="800"/>
            </a:br>
            <a:r>
              <a:rPr lang="ja" sz="800"/>
              <a:t>2. トピックのセグメンテーション：書き起こしを分割するための3つの新しい手法、</a:t>
            </a:r>
            <a:br>
              <a:rPr lang="ja" sz="800"/>
            </a:br>
            <a:r>
              <a:rPr lang="ja" sz="800"/>
              <a:t>Chunked Linear Segmentation、Simple Cosine Segmentation、Complex Cosine Segmentationを導入します。</a:t>
            </a:r>
            <a:br>
              <a:rPr lang="ja" sz="800"/>
            </a:br>
            <a:r>
              <a:rPr lang="ja" sz="800"/>
              <a:t>これらの手法はアルゴリズムの時間効率を向上させ、</a:t>
            </a:r>
            <a:br>
              <a:rPr lang="ja" sz="800"/>
            </a:br>
            <a:r>
              <a:rPr lang="ja" sz="800"/>
              <a:t>大規模な言語モデルが長期的な依存関係を忘れる問題に対処します。</a:t>
            </a:r>
            <a:br>
              <a:rPr lang="ja" sz="800"/>
            </a:br>
            <a:r>
              <a:rPr lang="ja" sz="800"/>
              <a:t>3. アクションアイテムの抽出：ファインチューニングされた</a:t>
            </a:r>
            <a:br>
              <a:rPr lang="ja" sz="800"/>
            </a:br>
            <a:r>
              <a:rPr lang="ja" sz="800"/>
              <a:t>BertForSequenceClassificationモデルを使用して、アクションアイテムを含む文を特定します。</a:t>
            </a:r>
            <a:br>
              <a:rPr lang="ja" sz="800"/>
            </a:br>
            <a:r>
              <a:rPr lang="ja" sz="800"/>
              <a:t>それから、これらの文の文脈豊かな言い換えを生成するために近隣の要約技術が適用されます。</a:t>
            </a:r>
            <a:endParaRPr sz="800"/>
          </a:p>
          <a:p>
            <a:pPr indent="0" lvl="0" marL="0" rtl="0" algn="l">
              <a:spcBef>
                <a:spcPts val="1200"/>
              </a:spcBef>
              <a:spcAft>
                <a:spcPts val="0"/>
              </a:spcAft>
              <a:buNone/>
            </a:pPr>
            <a:r>
              <a:rPr lang="ja" sz="1122" u="sng"/>
              <a:t>結果</a:t>
            </a:r>
            <a:br>
              <a:rPr lang="ja" sz="1122"/>
            </a:br>
            <a:r>
              <a:rPr lang="ja" sz="822"/>
              <a:t>提案されたアプローチは、AMIコーパス全体でBERTScoreが64.98</a:t>
            </a:r>
            <a:br>
              <a:rPr lang="ja" sz="822"/>
            </a:br>
            <a:r>
              <a:rPr lang="ja" sz="822"/>
              <a:t>これは、ファインチューニングされたBARTモデルによる最新の結果から約4.98%の向上です。</a:t>
            </a:r>
            <a:br>
              <a:rPr lang="ja" sz="822"/>
            </a:br>
            <a:r>
              <a:rPr lang="ja" sz="822"/>
              <a:t>これによって、トピックのセグメンテーションを向上させることで、</a:t>
            </a:r>
            <a:br>
              <a:rPr lang="ja" sz="822"/>
            </a:br>
            <a:r>
              <a:rPr lang="ja" sz="822"/>
              <a:t>会議の要約の品質を向上させる新しいアルゴリズムの効果を示しています。</a:t>
            </a:r>
            <a:endParaRPr sz="822"/>
          </a:p>
          <a:p>
            <a:pPr indent="0" lvl="0" marL="0" rtl="0" algn="l">
              <a:spcBef>
                <a:spcPts val="1200"/>
              </a:spcBef>
              <a:spcAft>
                <a:spcPts val="1200"/>
              </a:spcAft>
              <a:buNone/>
            </a:pPr>
            <a:r>
              <a:t/>
            </a:r>
            <a:endParaRPr sz="822"/>
          </a:p>
        </p:txBody>
      </p:sp>
      <p:sp>
        <p:nvSpPr>
          <p:cNvPr id="66" name="Google Shape;66;p14"/>
          <p:cNvSpPr txBox="1"/>
          <p:nvPr>
            <p:ph idx="1" type="body"/>
          </p:nvPr>
        </p:nvSpPr>
        <p:spPr>
          <a:xfrm>
            <a:off x="5324700" y="1382575"/>
            <a:ext cx="3819300" cy="3337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605"/>
              <a:buNone/>
            </a:pPr>
            <a:r>
              <a:rPr lang="ja" sz="760" u="sng"/>
              <a:t>Complex Cosine Segmentation</a:t>
            </a:r>
            <a:endParaRPr sz="760" u="sng"/>
          </a:p>
          <a:p>
            <a:pPr indent="0" lvl="0" marL="0" rtl="0" algn="l">
              <a:lnSpc>
                <a:spcPct val="105000"/>
              </a:lnSpc>
              <a:spcBef>
                <a:spcPts val="1200"/>
              </a:spcBef>
              <a:spcAft>
                <a:spcPts val="1200"/>
              </a:spcAft>
              <a:buSzPts val="605"/>
              <a:buNone/>
            </a:pPr>
            <a:r>
              <a:rPr lang="ja" sz="760" u="sng"/>
              <a:t>入力: 文字列 text、整数 similarityThreshold、整数 maxTokens</a:t>
            </a:r>
            <a:br>
              <a:rPr lang="ja" sz="760" u="sng"/>
            </a:br>
            <a:r>
              <a:rPr lang="ja" sz="760" u="sng"/>
              <a:t>turns ← text を話者によって分割する</a:t>
            </a:r>
            <a:br>
              <a:rPr lang="ja" sz="760" u="sng"/>
            </a:br>
            <a:r>
              <a:rPr lang="ja" sz="760" u="sng"/>
              <a:t>model ← 文章埋め込みモデル</a:t>
            </a:r>
            <a:br>
              <a:rPr lang="ja" sz="760" u="sng"/>
            </a:br>
            <a:r>
              <a:rPr lang="ja" sz="760" u="sng"/>
              <a:t>tokenizer ← 要約モデルに使用されるトークナイザー</a:t>
            </a:r>
            <a:br>
              <a:rPr lang="ja" sz="760" u="sng"/>
            </a:br>
            <a:r>
              <a:rPr lang="ja" sz="760" u="sng"/>
              <a:t>processedChunks ← turns の最初の文からなるリスト</a:t>
            </a:r>
            <a:br>
              <a:rPr lang="ja" sz="760" u="sng"/>
            </a:br>
            <a:r>
              <a:rPr lang="ja" sz="760" u="sng"/>
              <a:t>for i in range(1, len(turns)) do</a:t>
            </a:r>
            <a:br>
              <a:rPr lang="ja" sz="760" u="sng"/>
            </a:br>
            <a:r>
              <a:rPr lang="ja" sz="760" u="sng"/>
              <a:t>	turns を繰り返し処理する</a:t>
            </a:r>
            <a:br>
              <a:rPr lang="ja" sz="760" u="sng"/>
            </a:br>
            <a:r>
              <a:rPr lang="ja" sz="760" u="sng"/>
              <a:t>	currentChunkEmbedding ← model.encode(processedChunks[-1])</a:t>
            </a:r>
            <a:br>
              <a:rPr lang="ja" sz="760" u="sng"/>
            </a:br>
            <a:r>
              <a:rPr lang="ja" sz="760" u="sng"/>
              <a:t>	nextSpeakerEmbedding ← model.encode(turns[i])</a:t>
            </a:r>
            <a:br>
              <a:rPr lang="ja" sz="760" u="sng"/>
            </a:br>
            <a:r>
              <a:rPr lang="ja" sz="760" u="sng"/>
              <a:t>	similarity ← cosineSimilarity(currentChunkEmbedding, nextSpeakerEmbedding)</a:t>
            </a:r>
            <a:br>
              <a:rPr lang="ja" sz="760" u="sng"/>
            </a:br>
            <a:r>
              <a:rPr lang="ja" sz="760" u="sng"/>
              <a:t>類似度を計算する</a:t>
            </a:r>
            <a:br>
              <a:rPr lang="ja" sz="760" u="sng"/>
            </a:br>
            <a:r>
              <a:rPr lang="ja" sz="760" u="sng"/>
              <a:t>	newChunk ← processedChunks[-1] + turns[i]</a:t>
            </a:r>
            <a:br>
              <a:rPr lang="ja" sz="760" u="sng"/>
            </a:br>
            <a:r>
              <a:rPr lang="ja" sz="760" u="sng"/>
              <a:t>	newNumTokens ← tokenLen(tokenizer(newChunk))</a:t>
            </a:r>
            <a:br>
              <a:rPr lang="ja" sz="760" u="sng"/>
            </a:br>
            <a:r>
              <a:rPr lang="ja" sz="760" u="sng"/>
              <a:t>	if similarity &gt; similarityThreshold and newNumTokens ≤ maxTokens then</a:t>
            </a:r>
            <a:br>
              <a:rPr lang="ja" sz="760" u="sng"/>
            </a:br>
            <a:r>
              <a:rPr lang="ja" sz="760" u="sng"/>
              <a:t>		類似度が閾値より大きく、トークン数が最大値以下の場合</a:t>
            </a:r>
            <a:br>
              <a:rPr lang="ja" sz="760" u="sng"/>
            </a:br>
            <a:r>
              <a:rPr lang="ja" sz="760" u="sng"/>
              <a:t>		processedChunks[-1] ← newChunk</a:t>
            </a:r>
            <a:br>
              <a:rPr lang="ja" sz="760" u="sng"/>
            </a:br>
            <a:r>
              <a:rPr lang="ja" sz="760" u="sng"/>
              <a:t>		現在のチャンクにターンを追加する</a:t>
            </a:r>
            <a:br>
              <a:rPr lang="ja" sz="760" u="sng"/>
            </a:br>
            <a:r>
              <a:rPr lang="ja" sz="760" u="sng"/>
              <a:t>	else</a:t>
            </a:r>
            <a:br>
              <a:rPr lang="ja" sz="760" u="sng"/>
            </a:br>
            <a:r>
              <a:rPr lang="ja" sz="760" u="sng"/>
              <a:t>		processedChunks に turns[i] を追加する</a:t>
            </a:r>
            <a:br>
              <a:rPr lang="ja" sz="760" u="sng"/>
            </a:br>
            <a:r>
              <a:rPr lang="ja" sz="760" u="sng"/>
              <a:t>		新しいチャンクを開始する</a:t>
            </a:r>
            <a:br>
              <a:rPr lang="ja" sz="760" u="sng"/>
            </a:br>
            <a:r>
              <a:rPr lang="ja" sz="760" u="sng"/>
              <a:t>	end if</a:t>
            </a:r>
            <a:br>
              <a:rPr lang="ja" sz="760" u="sng"/>
            </a:br>
            <a:r>
              <a:rPr lang="ja" sz="760" u="sng"/>
              <a:t>	end for</a:t>
            </a:r>
            <a:br>
              <a:rPr lang="ja" sz="760" u="sng"/>
            </a:br>
            <a:r>
              <a:rPr lang="ja" sz="760" u="sng"/>
              <a:t>		return processedChunks</a:t>
            </a:r>
            <a:br>
              <a:rPr lang="ja" sz="760" u="sng"/>
            </a:br>
            <a:r>
              <a:rPr lang="ja" sz="760" u="sng"/>
              <a:t>text のトピックベースのチャンクのリストを返す</a:t>
            </a:r>
            <a:endParaRPr sz="760" u="sng"/>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3" name="Shape 163"/>
        <p:cNvGrpSpPr/>
        <p:nvPr/>
      </p:nvGrpSpPr>
      <p:grpSpPr>
        <a:xfrm>
          <a:off x="0" y="0"/>
          <a:ext cx="0" cy="0"/>
          <a:chOff x="0" y="0"/>
          <a:chExt cx="0" cy="0"/>
        </a:xfrm>
      </p:grpSpPr>
      <p:sp>
        <p:nvSpPr>
          <p:cNvPr id="164" name="Google Shape;164;p32"/>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The Impact of Reasoning Step Length on Large Language Models 2024</a:t>
            </a:r>
            <a:br>
              <a:rPr lang="ja" sz="1100"/>
            </a:br>
            <a:r>
              <a:rPr lang="ja" sz="1100" u="sng"/>
              <a:t>概要</a:t>
            </a:r>
            <a:br>
              <a:rPr lang="ja" sz="722"/>
            </a:br>
            <a:r>
              <a:rPr lang="ja" sz="622"/>
              <a:t>Chain of Thought (CoT)の重要性を探求しています。特に、CoTプロンプト内の推論ステップの長さとその効果の関連性に焦点を当てています。実験では、CoTデモンストレーション内の推論ステップを拡張・圧縮しながら、他の要因は一定に保持しました。主な発見として、推論ステップを長くすることで、新しい情報を加えなくても、LLMsの推論能力が複数のデータセットで向上することが示されました。逆に、重要な情報を維持しながらステップを短くすると、モデルの推論能力が著しく低下します。これらの結果から、CoTプロンプト内のステップ数の重要性と、複雑な問題解決シナリオにおけるLLMsの潜在能力を最大限に引き出すための実践的なガイダンスが提供されます。また、誤った推論でも、必要な推論の長さを保持することで有益な結果が得られることや、推論ステップの増加がタスク依存であることが観察されました。</a:t>
            </a:r>
            <a:endParaRPr sz="722"/>
          </a:p>
          <a:p>
            <a:pPr indent="0" lvl="0" marL="0" rtl="0" algn="l">
              <a:spcBef>
                <a:spcPts val="1200"/>
              </a:spcBef>
              <a:spcAft>
                <a:spcPts val="0"/>
              </a:spcAft>
              <a:buNone/>
            </a:pPr>
            <a:r>
              <a:rPr lang="ja" sz="1100" u="sng"/>
              <a:t>新規性</a:t>
            </a:r>
            <a:br>
              <a:rPr lang="ja" sz="1100"/>
            </a:br>
            <a:r>
              <a:rPr lang="ja" sz="700"/>
              <a:t>なんとなく使うと良いことがわかっているCoTにさらに長く推論をするように</a:t>
            </a:r>
            <a:br>
              <a:rPr lang="ja" sz="700"/>
            </a:br>
            <a:r>
              <a:rPr lang="ja" sz="700"/>
              <a:t>ステップバイステップで考え、さらに、もっと多くのステップで考えてください</a:t>
            </a:r>
            <a:br>
              <a:rPr lang="ja" sz="700"/>
            </a:br>
            <a:r>
              <a:rPr lang="ja" sz="700"/>
              <a:t>（Let’s think step by step, you must think more steps）という</a:t>
            </a:r>
            <a:br>
              <a:rPr lang="ja" sz="700"/>
            </a:br>
            <a:r>
              <a:rPr lang="ja" sz="700"/>
              <a:t>プロンプトを試し、CoTが何故効果的なのかを調査しました</a:t>
            </a:r>
            <a:endParaRPr sz="700"/>
          </a:p>
          <a:p>
            <a:pPr indent="0" lvl="0" marL="0" rtl="0" algn="l">
              <a:spcBef>
                <a:spcPts val="1200"/>
              </a:spcBef>
              <a:spcAft>
                <a:spcPts val="0"/>
              </a:spcAft>
              <a:buNone/>
            </a:pPr>
            <a:r>
              <a:rPr lang="ja" sz="1100" u="sng"/>
              <a:t>手法</a:t>
            </a:r>
            <a:br>
              <a:rPr lang="ja" sz="800"/>
            </a:br>
            <a:r>
              <a:rPr lang="ja" sz="700"/>
              <a:t>Let’s think step by step, you must think more steps をプロンプト使用して</a:t>
            </a:r>
            <a:br>
              <a:rPr lang="ja" sz="700"/>
            </a:br>
            <a:r>
              <a:rPr lang="ja" sz="700"/>
              <a:t>推論ステップを拡張・圧縮し、他の要因は一定に保持することで、推論ステップの長さが</a:t>
            </a:r>
            <a:br>
              <a:rPr lang="ja" sz="700"/>
            </a:br>
            <a:r>
              <a:rPr lang="ja" sz="700"/>
              <a:t>LLMsの推論能力に与える影響を評価しました。使用されたモデルには、GPT-3.5やGPT-4が含まれます。</a:t>
            </a:r>
            <a:br>
              <a:rPr lang="ja" sz="700"/>
            </a:br>
            <a:r>
              <a:rPr lang="ja" sz="700"/>
              <a:t>推論のステップ数をどのように変更するか:</a:t>
            </a:r>
            <a:br>
              <a:rPr lang="ja" sz="700"/>
            </a:br>
            <a:r>
              <a:rPr lang="ja" sz="700"/>
              <a:t>1. Think About The Word（言葉について考える）: 言葉について解釈を考えさせることで質問に対する考えるステップを追加します(図1)</a:t>
            </a:r>
            <a:br>
              <a:rPr lang="ja" sz="700"/>
            </a:br>
            <a:r>
              <a:rPr lang="ja" sz="700"/>
              <a:t>2. Read the question again（質問をもう一度読む）: 質問を繰り返し読ませて、他のテキストの関わりを減らし、質問を覚えさせます</a:t>
            </a:r>
            <a:br>
              <a:rPr lang="ja" sz="700"/>
            </a:br>
            <a:r>
              <a:rPr lang="ja" sz="700"/>
              <a:t>3. Repeat State（現状を繰り返す）: 長い推論の連鎖の後に、現状を軽く要約させることで、記憶内容をシンプルにし、CoTを助けます</a:t>
            </a:r>
            <a:br>
              <a:rPr lang="ja" sz="700"/>
            </a:br>
            <a:r>
              <a:rPr lang="ja" sz="700"/>
              <a:t>4. Self-Verification（自己検証）: LLMに基本情報に基づいて自分の回答を検証させる</a:t>
            </a:r>
            <a:br>
              <a:rPr lang="ja" sz="700"/>
            </a:br>
            <a:r>
              <a:rPr lang="ja" sz="700"/>
              <a:t>5. Make Equation（方程式を作る）: 数学の問題において、単純化を図るために未知数（xなど）を用いて式を立てさせます</a:t>
            </a:r>
            <a:br>
              <a:rPr lang="ja" sz="700"/>
            </a:br>
            <a:r>
              <a:rPr lang="ja" sz="700"/>
              <a:t>図2はコインが表か裏かという問題に対して問題を解くk時の核戦略</a:t>
            </a:r>
            <a:endParaRPr sz="700"/>
          </a:p>
          <a:p>
            <a:pPr indent="0" lvl="0" marL="0" rtl="0" algn="l">
              <a:spcBef>
                <a:spcPts val="1200"/>
              </a:spcBef>
              <a:spcAft>
                <a:spcPts val="0"/>
              </a:spcAft>
              <a:buNone/>
            </a:pPr>
            <a:r>
              <a:rPr lang="ja" sz="1122" u="sng"/>
              <a:t>結果</a:t>
            </a:r>
            <a:br>
              <a:rPr lang="ja" sz="1122"/>
            </a:br>
            <a:r>
              <a:rPr lang="ja" sz="722"/>
              <a:t>推論ステップを長くすると、新しい情報を加えずともLLMsの推論能力が向上することが確認されました。</a:t>
            </a:r>
            <a:br>
              <a:rPr lang="ja" sz="722"/>
            </a:br>
            <a:r>
              <a:rPr lang="ja" sz="722"/>
              <a:t>逆に、重要な情報を保ちながらステップを短くすると、モデルの推論能力が低下します。</a:t>
            </a:r>
            <a:br>
              <a:rPr lang="ja" sz="722"/>
            </a:br>
            <a:r>
              <a:rPr lang="ja" sz="722"/>
              <a:t>さらに、誤った推論でも、必要な推論の長さを保持することで有益な結果が得られることが示されました。</a:t>
            </a:r>
            <a:endParaRPr sz="722"/>
          </a:p>
          <a:p>
            <a:pPr indent="0" lvl="0" marL="0" rtl="0" algn="l">
              <a:spcBef>
                <a:spcPts val="1200"/>
              </a:spcBef>
              <a:spcAft>
                <a:spcPts val="1200"/>
              </a:spcAft>
              <a:buNone/>
            </a:pPr>
            <a:r>
              <a:rPr lang="ja" sz="722"/>
              <a:t>とりあえず </a:t>
            </a:r>
            <a:r>
              <a:rPr lang="ja" sz="700"/>
              <a:t>L</a:t>
            </a:r>
            <a:r>
              <a:rPr lang="ja" sz="722"/>
              <a:t>et’s think step by step, you must think more steps って入れとけばいいんでしょ？って感じ</a:t>
            </a:r>
            <a:endParaRPr sz="722"/>
          </a:p>
        </p:txBody>
      </p:sp>
      <p:pic>
        <p:nvPicPr>
          <p:cNvPr id="165" name="Google Shape;165;p32"/>
          <p:cNvPicPr preferRelativeResize="0"/>
          <p:nvPr/>
        </p:nvPicPr>
        <p:blipFill>
          <a:blip r:embed="rId3">
            <a:alphaModFix/>
          </a:blip>
          <a:stretch>
            <a:fillRect/>
          </a:stretch>
        </p:blipFill>
        <p:spPr>
          <a:xfrm>
            <a:off x="3311900" y="852800"/>
            <a:ext cx="2751549" cy="1252150"/>
          </a:xfrm>
          <a:prstGeom prst="rect">
            <a:avLst/>
          </a:prstGeom>
          <a:noFill/>
          <a:ln>
            <a:noFill/>
          </a:ln>
        </p:spPr>
      </p:pic>
      <p:pic>
        <p:nvPicPr>
          <p:cNvPr id="166" name="Google Shape;166;p32"/>
          <p:cNvPicPr preferRelativeResize="0"/>
          <p:nvPr/>
        </p:nvPicPr>
        <p:blipFill>
          <a:blip r:embed="rId4">
            <a:alphaModFix/>
          </a:blip>
          <a:stretch>
            <a:fillRect/>
          </a:stretch>
        </p:blipFill>
        <p:spPr>
          <a:xfrm>
            <a:off x="6104067" y="919975"/>
            <a:ext cx="3039933" cy="1564500"/>
          </a:xfrm>
          <a:prstGeom prst="rect">
            <a:avLst/>
          </a:prstGeom>
          <a:noFill/>
          <a:ln>
            <a:noFill/>
          </a:ln>
        </p:spPr>
      </p:pic>
      <p:pic>
        <p:nvPicPr>
          <p:cNvPr id="167" name="Google Shape;167;p32"/>
          <p:cNvPicPr preferRelativeResize="0"/>
          <p:nvPr/>
        </p:nvPicPr>
        <p:blipFill>
          <a:blip r:embed="rId5">
            <a:alphaModFix/>
          </a:blip>
          <a:stretch>
            <a:fillRect/>
          </a:stretch>
        </p:blipFill>
        <p:spPr>
          <a:xfrm>
            <a:off x="5531450" y="2685900"/>
            <a:ext cx="3612549" cy="2363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3"/>
          <p:cNvSpPr txBox="1"/>
          <p:nvPr>
            <p:ph idx="1" type="body"/>
          </p:nvPr>
        </p:nvSpPr>
        <p:spPr>
          <a:xfrm>
            <a:off x="0" y="0"/>
            <a:ext cx="9144000" cy="50442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Chain-of-Table: Evolving Tables in the Reasoning Chain for Table Understanding 2024</a:t>
            </a:r>
            <a:r>
              <a:rPr lang="ja" sz="1269" u="sng"/>
              <a:t>  </a:t>
            </a:r>
            <a:br>
              <a:rPr lang="ja" sz="1100"/>
            </a:br>
            <a:r>
              <a:rPr lang="ja" sz="1100" u="sng"/>
              <a:t>概要</a:t>
            </a:r>
            <a:br>
              <a:rPr lang="ja" sz="722"/>
            </a:br>
            <a:r>
              <a:rPr lang="ja" sz="722"/>
              <a:t>大規模言語モデルを使用した表ベースの推論は、表ベースの質問応答や事実検証などの表理解タスクにおいて有望</a:t>
            </a:r>
            <a:br>
              <a:rPr lang="ja" sz="722"/>
            </a:br>
            <a:r>
              <a:rPr lang="ja" sz="722"/>
              <a:t>Chain-of-Tableフレームワークでは、表形式の推論チェーンを形成するために、表データを明示的に推論チェーンに活用する。</a:t>
            </a:r>
            <a:br>
              <a:rPr lang="ja" sz="722"/>
            </a:br>
            <a:r>
              <a:rPr lang="ja" sz="722"/>
              <a:t>Chain-of-Tableは、WikiTQ、FeTaQA、TabFactのベンチマークにおいて、複数の大規模言語モデルの選択肢にわたって新たな最先端の性能を達成する</a:t>
            </a:r>
            <a:br>
              <a:rPr lang="ja" sz="722"/>
            </a:br>
            <a:r>
              <a:rPr lang="ja" sz="722"/>
              <a:t>具体的には、LLMをインコンテキスト学習で導き、反復的に操作を生成し、表を更新して表形式の推論チェーンを表現します。このようにして、LLMは前の操作の結果に基づいて次の操作を動的に計画することができます。この連続的な表の進化は、与えられた表形式の問題に対する推論過程を示すチェーンを形成し、中間結果の構造化された情報を提供し、より正確で信頼性の高い予測を可能にします。</a:t>
            </a:r>
            <a:endParaRPr sz="722"/>
          </a:p>
          <a:p>
            <a:pPr indent="0" lvl="0" marL="0" rtl="0" algn="l">
              <a:spcBef>
                <a:spcPts val="1200"/>
              </a:spcBef>
              <a:spcAft>
                <a:spcPts val="0"/>
              </a:spcAft>
              <a:buNone/>
            </a:pPr>
            <a:r>
              <a:rPr lang="ja" sz="1100" u="sng"/>
              <a:t>新規性</a:t>
            </a:r>
            <a:br>
              <a:rPr lang="ja" sz="1100"/>
            </a:br>
            <a:r>
              <a:rPr lang="ja" sz="800"/>
              <a:t>LLMでも機械翻訳は難しくその原因の一つは翻訳固有の理解と一般的な理解のミスアライメントです。そこで翻訳困難な単語の検出クロスリンガル解釈の生成、解釈品質の管理の3ステップを含むXIODフレームワークを提案。これにより、LLMsの一般的な理解を翻訳プロセスに取り入れることが可能になるらしい</a:t>
            </a:r>
            <a:endParaRPr sz="800"/>
          </a:p>
          <a:p>
            <a:pPr indent="0" lvl="0" marL="0" rtl="0" algn="l">
              <a:spcBef>
                <a:spcPts val="1200"/>
              </a:spcBef>
              <a:spcAft>
                <a:spcPts val="0"/>
              </a:spcAft>
              <a:buNone/>
            </a:pPr>
            <a:r>
              <a:rPr lang="ja" sz="1100" u="sng"/>
              <a:t>手法</a:t>
            </a:r>
            <a:br>
              <a:rPr lang="ja" sz="800"/>
            </a:br>
            <a:r>
              <a:rPr lang="ja" sz="800"/>
              <a:t>LLMに表データを深く理解させるアプローチは2通りあり、一つはSQLのクエリと回答を事前学習させるような方法とCoTのようにプロンプトエンジニアリングを工夫し、基盤モデルの能力を引き出して表データをうまく扱わせる方法です。</a:t>
            </a:r>
            <a:br>
              <a:rPr lang="ja" sz="800"/>
            </a:br>
            <a:r>
              <a:rPr lang="ja" sz="800"/>
              <a:t>CHAIN-OF-TABLEは、CoTのように(T Q A)の形式で表される表形式推論の問題を定式化します。ここでTは表、Qは質問または表に関連する文、Aは期待される回答です。このアルゴリズムでは、LLMが動的に次の操作を計画し、引数を生成し、表を変換して最終的な回答を導き出します</a:t>
            </a:r>
            <a:endParaRPr sz="800"/>
          </a:p>
          <a:p>
            <a:pPr indent="0" lvl="0" marL="0" rtl="0" algn="l">
              <a:spcBef>
                <a:spcPts val="1200"/>
              </a:spcBef>
              <a:spcAft>
                <a:spcPts val="0"/>
              </a:spcAft>
              <a:buNone/>
            </a:pPr>
            <a:r>
              <a:rPr lang="ja" sz="800"/>
              <a:t>1. Chain-of-Table (T, Q): この関数は、表(T)と質問(Q)のペアを引数として受け取ります。この関数は、表に基づく推論タスクを解決するための操作チェーンを生成します。</a:t>
            </a:r>
            <a:br>
              <a:rPr lang="ja" sz="800"/>
            </a:br>
            <a:r>
              <a:rPr lang="ja" sz="800"/>
              <a:t>2. 初期化: 操作チェーン（chain）を、始まりを表すタグ[B]と、引数が不要であることを意味するϕで初期化します。</a:t>
            </a:r>
            <a:br>
              <a:rPr lang="ja" sz="800"/>
            </a:br>
            <a:r>
              <a:rPr lang="ja" sz="800"/>
              <a:t>3. 繰り返し処理の開始: 以下のステップを、特定の終了条件が満たされるまで繰り返します。</a:t>
            </a:r>
            <a:br>
              <a:rPr lang="ja" sz="800"/>
            </a:br>
            <a:r>
              <a:rPr lang="ja" sz="800"/>
              <a:t>4. f ← DynamicPlan(T, Q, chain): 現在の表(T)、質問(Q)、およびこれまでの操作チェーン（chain）に基づいて、</a:t>
            </a:r>
            <a:br>
              <a:rPr lang="ja" sz="800"/>
            </a:br>
            <a:r>
              <a:rPr lang="ja" sz="800"/>
              <a:t>次に実行すべき操作(f)を動的に計画します。</a:t>
            </a:r>
            <a:br>
              <a:rPr lang="ja" sz="800"/>
            </a:br>
            <a:r>
              <a:rPr lang="ja" sz="800"/>
              <a:t>5. args ← GenerateArgs(T, Q, f): 選択された操作(f)に必要な引数(args)を生成します。</a:t>
            </a:r>
            <a:br>
              <a:rPr lang="ja" sz="800"/>
            </a:br>
            <a:r>
              <a:rPr lang="ja" sz="800"/>
              <a:t>6. T ← f(T, args): 選択された操作(f)を表(T)に適用し、引数(args)を用いて表を更新します。</a:t>
            </a:r>
            <a:br>
              <a:rPr lang="ja" sz="800"/>
            </a:br>
            <a:r>
              <a:rPr lang="ja" sz="800"/>
              <a:t>7. chain ← chain.append((f, args)): 実行された操作とその引数を操作チェーン（chain）に追加し、これまでの操作を記録します。</a:t>
            </a:r>
            <a:br>
              <a:rPr lang="ja" sz="800"/>
            </a:br>
            <a:r>
              <a:rPr lang="ja" sz="800"/>
              <a:t>8. 終了タグ[E]が生成されるまで繰り返し: 操作チェーンに終了タグ[E]が現れるまで、表の更新を繰り返します。</a:t>
            </a:r>
            <a:br>
              <a:rPr lang="ja" sz="800"/>
            </a:br>
            <a:r>
              <a:rPr lang="ja" sz="800"/>
              <a:t>9. Aˆ ← Query(T, Q): 最終的な表(T)と質問(Q)を言語モデルに問い合わせ、最終的な回答(Aˆ)を得ます。</a:t>
            </a:r>
            <a:br>
              <a:rPr lang="ja" sz="800"/>
            </a:br>
            <a:r>
              <a:rPr lang="ja" sz="800"/>
              <a:t>10. return A: 最終的な回答を返します。</a:t>
            </a:r>
            <a:br>
              <a:rPr lang="ja" sz="800"/>
            </a:br>
            <a:r>
              <a:rPr lang="ja" sz="800"/>
              <a:t>このアルゴリズムは、表形式のデータを扱い、質問に対する回答を導き出す過程で、表を動的に更新し、操作の履歴を追跡することで、</a:t>
            </a:r>
            <a:br>
              <a:rPr lang="ja" sz="800"/>
            </a:br>
            <a:r>
              <a:rPr lang="ja" sz="800"/>
              <a:t>より効果的な推論を可能にします​​。</a:t>
            </a:r>
            <a:br>
              <a:rPr lang="ja" sz="800"/>
            </a:br>
            <a:r>
              <a:rPr lang="ja" sz="800"/>
              <a:t>Chain of Tableフレームワークのプロセスの一環として、表に対する連鎖的な操作を動的に計画するコンポーネントが</a:t>
            </a:r>
            <a:br>
              <a:rPr lang="ja" sz="800"/>
            </a:br>
            <a:r>
              <a:rPr lang="ja" sz="800"/>
              <a:t>Dynamic Planと引数生成（GenerateArgs）です。</a:t>
            </a:r>
            <a:br>
              <a:rPr lang="ja" sz="800"/>
            </a:br>
            <a:r>
              <a:rPr lang="ja" sz="800"/>
              <a:t>Dynamic Planと引数生成は、それぞれ大きく3つの要素から成り立っています。</a:t>
            </a:r>
            <a:endParaRPr sz="800"/>
          </a:p>
          <a:p>
            <a:pPr indent="0" lvl="0" marL="0" rtl="0" algn="l">
              <a:spcBef>
                <a:spcPts val="1200"/>
              </a:spcBef>
              <a:spcAft>
                <a:spcPts val="1200"/>
              </a:spcAft>
              <a:buNone/>
            </a:pPr>
            <a:r>
              <a:rPr lang="ja" sz="800"/>
              <a:t>DynamicPlan(T, Q, chain)のプロンプトテンプレート</a:t>
            </a:r>
            <a:br>
              <a:rPr lang="ja" sz="800"/>
            </a:br>
            <a:r>
              <a:rPr lang="ja" sz="800"/>
              <a:t>全体的なプロンプトテンプレートと期待される生成:</a:t>
            </a:r>
            <a:br>
              <a:rPr lang="ja" sz="800"/>
            </a:br>
            <a:r>
              <a:rPr lang="ja" sz="800"/>
              <a:t>(a) 原子操作のデモ</a:t>
            </a:r>
            <a:br>
              <a:rPr lang="ja" sz="800"/>
            </a:br>
            <a:r>
              <a:rPr lang="ja" sz="800"/>
              <a:t>(b) 特定の質問に答えるための完全な操作チェーンを生成するデモ</a:t>
            </a:r>
            <a:br>
              <a:rPr lang="ja" sz="800"/>
            </a:br>
            <a:r>
              <a:rPr lang="ja" sz="800"/>
              <a:t>(c) 実際の入力表とその質問に対するプロンプトと、LLMから期待される生成</a:t>
            </a:r>
            <a:br>
              <a:rPr lang="ja" sz="800"/>
            </a:br>
            <a:r>
              <a:rPr lang="ja" sz="800"/>
              <a:t>操作の例とその説明:</a:t>
            </a:r>
            <a:br>
              <a:rPr lang="ja" sz="800"/>
            </a:br>
            <a:r>
              <a:rPr lang="ja" sz="800"/>
              <a:t>各パートのプロンプトと生成の例と簡潔な説明。</a:t>
            </a:r>
            <a:br>
              <a:rPr lang="ja" sz="800"/>
            </a:br>
            <a:r>
              <a:rPr lang="ja" sz="800"/>
              <a:t>- GenerateArgs(T, Q, f)のプロンプトテンプレート</a:t>
            </a:r>
            <a:br>
              <a:rPr lang="ja" sz="800"/>
            </a:br>
            <a:r>
              <a:rPr lang="ja" sz="800"/>
              <a:t>    - 特定の操作fがLLMによって次の操作として選択された後:</a:t>
            </a:r>
            <a:br>
              <a:rPr lang="ja" sz="800"/>
            </a:br>
            <a:r>
              <a:rPr lang="ja" sz="800"/>
              <a:t>        - LLMにGenerateArgsを呼び出し、必要な引数を生成させる。</a:t>
            </a:r>
            <a:br>
              <a:rPr lang="ja" sz="800"/>
            </a:br>
            <a:r>
              <a:rPr lang="ja" sz="800"/>
              <a:t>        - LLMの生成結果を事前に定義されたテンプレートに基づいて解析し、引数を抽出する。</a:t>
            </a:r>
            <a:br>
              <a:rPr lang="ja" sz="800"/>
            </a:br>
            <a:r>
              <a:rPr lang="ja" sz="800"/>
              <a:t>- Query(T, Q)のプロンプトテンプレート</a:t>
            </a:r>
            <a:br>
              <a:rPr lang="ja" sz="800"/>
            </a:br>
            <a:r>
              <a:rPr lang="ja" sz="800"/>
              <a:t>    - 操作チェーンからの結果としての表:</a:t>
            </a:r>
            <a:br>
              <a:rPr lang="ja" sz="800"/>
            </a:br>
            <a:r>
              <a:rPr lang="ja" sz="800"/>
              <a:t>        - 表を推論の中間思考の代理として利用し、推論チェーンをテキスト形式で提供せずに直接回答を生成する。</a:t>
            </a:r>
            <a:endParaRPr sz="1200" u="sng"/>
          </a:p>
        </p:txBody>
      </p:sp>
      <p:pic>
        <p:nvPicPr>
          <p:cNvPr id="173" name="Google Shape;173;p33"/>
          <p:cNvPicPr preferRelativeResize="0"/>
          <p:nvPr/>
        </p:nvPicPr>
        <p:blipFill>
          <a:blip r:embed="rId3">
            <a:alphaModFix/>
          </a:blip>
          <a:stretch>
            <a:fillRect/>
          </a:stretch>
        </p:blipFill>
        <p:spPr>
          <a:xfrm>
            <a:off x="4460327" y="3345500"/>
            <a:ext cx="4683676" cy="1666675"/>
          </a:xfrm>
          <a:prstGeom prst="rect">
            <a:avLst/>
          </a:prstGeom>
          <a:noFill/>
          <a:ln>
            <a:noFill/>
          </a:ln>
        </p:spPr>
      </p:pic>
      <p:sp>
        <p:nvSpPr>
          <p:cNvPr id="174" name="Google Shape;174;p33"/>
          <p:cNvSpPr txBox="1"/>
          <p:nvPr/>
        </p:nvSpPr>
        <p:spPr>
          <a:xfrm>
            <a:off x="4977375" y="3030375"/>
            <a:ext cx="4121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600">
                <a:solidFill>
                  <a:srgbClr val="333333"/>
                </a:solidFill>
                <a:highlight>
                  <a:srgbClr val="FFFFFF"/>
                </a:highlight>
                <a:latin typeface="Proxima Nova"/>
                <a:ea typeface="Proxima Nova"/>
                <a:cs typeface="Proxima Nova"/>
                <a:sym typeface="Proxima Nova"/>
              </a:rPr>
              <a:t>Chain of Tableを用いた表推論のプロセスを視覚的に示しています。複数の操作（列の選択、グループ化、ソート）を経て、答えを導き出しています。</a:t>
            </a:r>
            <a:endParaRPr sz="600">
              <a:latin typeface="Proxima Nova"/>
              <a:ea typeface="Proxima Nova"/>
              <a:cs typeface="Proxima Nova"/>
              <a:sym typeface="Proxima Nova"/>
            </a:endParaRPr>
          </a:p>
        </p:txBody>
      </p:sp>
      <p:pic>
        <p:nvPicPr>
          <p:cNvPr id="175" name="Google Shape;175;p33"/>
          <p:cNvPicPr preferRelativeResize="0"/>
          <p:nvPr/>
        </p:nvPicPr>
        <p:blipFill>
          <a:blip r:embed="rId4">
            <a:alphaModFix/>
          </a:blip>
          <a:stretch>
            <a:fillRect/>
          </a:stretch>
        </p:blipFill>
        <p:spPr>
          <a:xfrm>
            <a:off x="4949346" y="2044588"/>
            <a:ext cx="4042250" cy="1022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4"/>
          <p:cNvSpPr txBox="1"/>
          <p:nvPr>
            <p:ph idx="1" type="body"/>
          </p:nvPr>
        </p:nvSpPr>
        <p:spPr>
          <a:xfrm>
            <a:off x="0" y="0"/>
            <a:ext cx="9144000" cy="3790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Using Large Language Models for Commit Message Generation: A Preliminary Study</a:t>
            </a:r>
            <a:r>
              <a:rPr lang="ja" sz="1200" u="sng"/>
              <a:t> 2024</a:t>
            </a:r>
            <a:r>
              <a:rPr lang="ja" sz="1269" u="sng"/>
              <a:t>  </a:t>
            </a:r>
            <a:br>
              <a:rPr lang="ja" sz="1100"/>
            </a:br>
            <a:r>
              <a:rPr lang="ja" sz="1100" u="sng"/>
              <a:t>概要</a:t>
            </a:r>
            <a:br>
              <a:rPr lang="ja" sz="722"/>
            </a:br>
            <a:r>
              <a:rPr lang="ja" sz="722"/>
              <a:t>Gitバージョンコントロールシステムにおけるコミットメッセージの自動生成に大規模言語モデル（LLMs）を利用することを提案</a:t>
            </a:r>
            <a:br>
              <a:rPr lang="ja" sz="722"/>
            </a:br>
            <a:r>
              <a:rPr lang="ja" sz="722"/>
              <a:t>BLEUとRouge-Lメトリクスに基づいて、これらが既存の方法をいくつかの指標で上回ることを示している。さらに、人間の評価ではLLMが既存の方法よりも優れていることが示されている。(まあ著者が評価したのであれだけど)</a:t>
            </a:r>
            <a:br>
              <a:rPr lang="ja" sz="722"/>
            </a:br>
            <a:r>
              <a:rPr lang="ja" sz="722"/>
              <a:t>この研究は、コミットメッセージの自動生成におけるLLMの有望な可能性を明らかにするとともに、自動生成されたコミットメッセージの品質評価における一般的に使用されるメトリクスの限界として開発者によって書かれたメッセージの品質に大きく依存するため、高いスコアが必ずしも有用なコミットメッセージを意味するわけではなくLLMがソフトウェア開発の実用的なシナリオにおいてコミットメッセージを自動生成するための有望なツールであることを示している。これにより、開発者はコミットメッセージの作成にかかる時間と労力を削減し、ソフトウェア開発の効率を向上させる可能性について記載</a:t>
            </a:r>
            <a:endParaRPr sz="722"/>
          </a:p>
          <a:p>
            <a:pPr indent="0" lvl="0" marL="0" rtl="0" algn="l">
              <a:spcBef>
                <a:spcPts val="1200"/>
              </a:spcBef>
              <a:spcAft>
                <a:spcPts val="0"/>
              </a:spcAft>
              <a:buNone/>
            </a:pPr>
            <a:r>
              <a:rPr lang="ja" sz="1100" u="sng"/>
              <a:t>新規性</a:t>
            </a:r>
            <a:br>
              <a:rPr lang="ja" sz="1100"/>
            </a:br>
            <a:r>
              <a:rPr lang="ja" sz="800"/>
              <a:t>LLMを使用してGitバージョンコントロールシステムのコミットメッセージを自動生成する手法を提案している点にあります。</a:t>
            </a:r>
            <a:br>
              <a:rPr lang="ja" sz="800"/>
            </a:br>
            <a:r>
              <a:rPr lang="ja" sz="800"/>
              <a:t>Llama 2とChatGPTという2種類のLLMを評価し、これらが既存の方法をいくつかの指標で上回ることを示しています。</a:t>
            </a:r>
            <a:br>
              <a:rPr lang="ja" sz="800"/>
            </a:br>
            <a:r>
              <a:rPr lang="ja" sz="800"/>
              <a:t>また、自動生成されたコミットメッセージの品質を評価するために一般的に使用されるメトリクスの限界を探求し、LLMを使用することでソフトウェア開発の効率を向上させる可能性を示しています。</a:t>
            </a:r>
            <a:endParaRPr sz="800"/>
          </a:p>
          <a:p>
            <a:pPr indent="0" lvl="0" marL="0" rtl="0" algn="l">
              <a:spcBef>
                <a:spcPts val="1200"/>
              </a:spcBef>
              <a:spcAft>
                <a:spcPts val="0"/>
              </a:spcAft>
              <a:buNone/>
            </a:pPr>
            <a:r>
              <a:rPr lang="ja" sz="1100" u="sng"/>
              <a:t>手法</a:t>
            </a:r>
            <a:br>
              <a:rPr lang="ja" sz="800"/>
            </a:br>
            <a:r>
              <a:rPr lang="ja" sz="800"/>
              <a:t>オープンソースとクローズドソースのLLM、すなわちLlama 2とChatGPTの性能を評価するために、一連の実験を設計し、実施した。評価は2フェーズで行われた。フェーズIでは、BLEUとRouge-Lといったメトリクスを使用し、フェーズIIでは人間による評価が行われた。</a:t>
            </a:r>
            <a:br>
              <a:rPr lang="ja" sz="800"/>
            </a:br>
            <a:r>
              <a:rPr lang="ja" sz="800"/>
              <a:t>B-Mosesは、BLEUメトリックの一種で、スムージング機能を使用しないBLEUメトリックのバリアントです。これは、翻訳の品質を評価するために、n-gram精度の幾何平均を使用します。</a:t>
            </a:r>
            <a:br>
              <a:rPr lang="ja" sz="800"/>
            </a:br>
            <a:r>
              <a:rPr lang="ja" sz="800"/>
              <a:t>B-NormはB-Mosesから派生したBLEUバリアントで、すべての文字を小文字に変換し、n-gram精度スコアを平滑化する方法を採用しています。</a:t>
            </a:r>
            <a:br>
              <a:rPr lang="ja" sz="800"/>
            </a:br>
            <a:r>
              <a:rPr lang="ja" sz="800"/>
              <a:t>B-NLTKは、NLTKツールキットからのBLEUバリアントメトリックで、B-Normとは異なるスムージング機能を採用しています。</a:t>
            </a:r>
            <a:br>
              <a:rPr lang="ja" sz="800"/>
            </a:br>
            <a:r>
              <a:rPr lang="ja" sz="800"/>
              <a:t>Rouge-Lは、自然言語処理におけるメトリックで、特にテキスト要約の評価に使用されます。生成された要約と参照要約との間の最長共通部分列（LCS）を測定し、それに基づいてスコアを算出します。これは要約の精度だけでなく、一般にテキスト生成タスクのパフォーマンス評価に広く使用されています。</a:t>
            </a:r>
            <a:endParaRPr sz="800"/>
          </a:p>
          <a:p>
            <a:pPr indent="0" lvl="0" marL="0" rtl="0" algn="l">
              <a:spcBef>
                <a:spcPts val="1200"/>
              </a:spcBef>
              <a:spcAft>
                <a:spcPts val="1200"/>
              </a:spcAft>
              <a:buNone/>
            </a:pPr>
            <a:r>
              <a:rPr lang="ja" sz="1122" u="sng"/>
              <a:t>結果</a:t>
            </a:r>
            <a:br>
              <a:rPr lang="ja" sz="1122"/>
            </a:br>
            <a:r>
              <a:rPr lang="ja" sz="822"/>
              <a:t>LLMは、特定の指標では既存の方法を上回り、他の指標では遅れを取っていることが示された。</a:t>
            </a:r>
            <a:br>
              <a:rPr lang="ja" sz="822"/>
            </a:br>
            <a:r>
              <a:rPr lang="ja" sz="822"/>
              <a:t>人間による評価では、LLMが全ての既存方法よりも明確な利点を示し、特に366のサンプルのうち78%で、</a:t>
            </a:r>
            <a:br>
              <a:rPr lang="ja" sz="822"/>
            </a:br>
            <a:r>
              <a:rPr lang="ja" sz="822"/>
              <a:t>LLMによって生成されたコミットメッセージが最も優れていると評価された。</a:t>
            </a:r>
            <a:endParaRPr sz="822"/>
          </a:p>
        </p:txBody>
      </p:sp>
      <p:pic>
        <p:nvPicPr>
          <p:cNvPr id="181" name="Google Shape;181;p34"/>
          <p:cNvPicPr preferRelativeResize="0"/>
          <p:nvPr/>
        </p:nvPicPr>
        <p:blipFill>
          <a:blip r:embed="rId3">
            <a:alphaModFix/>
          </a:blip>
          <a:stretch>
            <a:fillRect/>
          </a:stretch>
        </p:blipFill>
        <p:spPr>
          <a:xfrm>
            <a:off x="93997" y="3696275"/>
            <a:ext cx="5138525" cy="1239075"/>
          </a:xfrm>
          <a:prstGeom prst="rect">
            <a:avLst/>
          </a:prstGeom>
          <a:noFill/>
          <a:ln>
            <a:noFill/>
          </a:ln>
        </p:spPr>
      </p:pic>
      <p:pic>
        <p:nvPicPr>
          <p:cNvPr id="182" name="Google Shape;182;p34"/>
          <p:cNvPicPr preferRelativeResize="0"/>
          <p:nvPr/>
        </p:nvPicPr>
        <p:blipFill>
          <a:blip r:embed="rId4">
            <a:alphaModFix/>
          </a:blip>
          <a:stretch>
            <a:fillRect/>
          </a:stretch>
        </p:blipFill>
        <p:spPr>
          <a:xfrm>
            <a:off x="5844849" y="3173024"/>
            <a:ext cx="3139825" cy="1681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5"/>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Seven Failure Points When Engineering a Retrieval Augmented Generation System</a:t>
            </a:r>
            <a:r>
              <a:rPr lang="ja" sz="1200" u="sng"/>
              <a:t> 2024</a:t>
            </a:r>
            <a:r>
              <a:rPr lang="ja" sz="1269" u="sng"/>
              <a:t>  </a:t>
            </a:r>
            <a:br>
              <a:rPr lang="ja" sz="1100"/>
            </a:br>
            <a:r>
              <a:rPr lang="ja" sz="1100" u="sng"/>
              <a:t>概要</a:t>
            </a:r>
            <a:br>
              <a:rPr lang="ja" sz="722"/>
            </a:br>
            <a:r>
              <a:rPr lang="ja" sz="722"/>
              <a:t>- RAGシステムは情報検索システムに固有の制約とLLMへの依存から制限を受ける。</a:t>
            </a:r>
            <a:br>
              <a:rPr lang="ja" sz="722"/>
            </a:br>
            <a:r>
              <a:rPr lang="ja" sz="722"/>
              <a:t>- RAGシステムの検証は運用中にのみ実行可能であり、その堅牢性は設計段階ではなく進化する。</a:t>
            </a:r>
            <a:br>
              <a:rPr lang="ja" sz="722"/>
            </a:br>
            <a:r>
              <a:rPr lang="ja" sz="722"/>
              <a:t>- RAGシステムの設計における7つの失敗要因が示され、それらを考慮する必要がある。</a:t>
            </a:r>
            <a:endParaRPr sz="722"/>
          </a:p>
          <a:p>
            <a:pPr indent="0" lvl="0" marL="0" rtl="0" algn="l">
              <a:spcBef>
                <a:spcPts val="1200"/>
              </a:spcBef>
              <a:spcAft>
                <a:spcPts val="0"/>
              </a:spcAft>
              <a:buNone/>
            </a:pPr>
            <a:r>
              <a:rPr lang="ja" sz="1100" u="sng"/>
              <a:t>新規性</a:t>
            </a:r>
            <a:br>
              <a:rPr lang="ja" sz="1100"/>
            </a:br>
            <a:r>
              <a:rPr lang="ja" sz="800"/>
              <a:t>研究、教育、バイオメディカルの異なる3つの領域からの事例研究を通じて、RAGシステムの失敗点についての経験を共有し、RAGシステムを設計する際に考慮すべき7つの失敗点を提示</a:t>
            </a:r>
            <a:endParaRPr sz="800"/>
          </a:p>
          <a:p>
            <a:pPr indent="0" lvl="0" marL="0" rtl="0" algn="l">
              <a:spcBef>
                <a:spcPts val="1200"/>
              </a:spcBef>
              <a:spcAft>
                <a:spcPts val="0"/>
              </a:spcAft>
              <a:buNone/>
            </a:pPr>
            <a:r>
              <a:rPr lang="ja" sz="1100" u="sng"/>
              <a:t>手法</a:t>
            </a:r>
            <a:br>
              <a:rPr lang="ja" sz="800"/>
            </a:br>
            <a:r>
              <a:rPr lang="ja" sz="800"/>
              <a:t>3つの異なる事例研究（Cognitive Reviewer, AI Tutor, Biomedical Question and Answer）を実施し、RAGシステムの構築と運用の過程で直面した課題と教訓を分析しています。各事例研究は、異なるドメインと文書タイプを対象にしており、RAGシステムの実装に関連する具体的な詳細と挑戦を提示しています。</a:t>
            </a:r>
            <a:endParaRPr sz="800"/>
          </a:p>
          <a:p>
            <a:pPr indent="0" lvl="0" marL="0" rtl="0" algn="l">
              <a:spcBef>
                <a:spcPts val="1200"/>
              </a:spcBef>
              <a:spcAft>
                <a:spcPts val="0"/>
              </a:spcAft>
              <a:buNone/>
            </a:pPr>
            <a:r>
              <a:rPr lang="ja" sz="800"/>
              <a:t>RAGシステムを設計する際に考慮すべき7つの失敗点（FP）を特定しました。</a:t>
            </a:r>
            <a:br>
              <a:rPr lang="ja" sz="800"/>
            </a:br>
            <a:r>
              <a:rPr lang="ja" sz="800"/>
              <a:t>- 不足しているコンテンツ（FP1）: RAGシステムが参照する文書セットに、重要な情報が欠けている場合があります。</a:t>
            </a:r>
            <a:br>
              <a:rPr lang="ja" sz="800"/>
            </a:br>
            <a:r>
              <a:rPr lang="ja" sz="800"/>
              <a:t>これにより、システムは必要な情報を見つけられず、不完全または誤った回答を生成する可能性があります。</a:t>
            </a:r>
            <a:br>
              <a:rPr lang="ja" sz="800"/>
            </a:br>
            <a:r>
              <a:rPr lang="ja" sz="800"/>
              <a:t>- トップランクの文書を見逃す（FP2）: 情報検索システムが最も関連性の高い文書を適切にランク付けできない場合、RAGシステムは最適な情報源を見逃す可能性があります。</a:t>
            </a:r>
            <a:br>
              <a:rPr lang="ja" sz="800"/>
            </a:br>
            <a:r>
              <a:rPr lang="ja" sz="800"/>
              <a:t>これは、適切な情報に基づいた回答の生成を妨げる可能性があります。</a:t>
            </a:r>
            <a:br>
              <a:rPr lang="ja" sz="800"/>
            </a:br>
            <a:r>
              <a:rPr lang="ja" sz="800"/>
              <a:t>コンテキスト外（FP3）: システムが文書をコンテキストから外れた形で解釈することがあります。</a:t>
            </a:r>
            <a:br>
              <a:rPr lang="ja" sz="800"/>
            </a:br>
            <a:r>
              <a:rPr lang="ja" sz="800"/>
              <a:t>これにより、関連性が低いまたは誤解を招く情報に基づいて回答が生成される可能性があります。</a:t>
            </a:r>
            <a:br>
              <a:rPr lang="ja" sz="800"/>
            </a:br>
            <a:r>
              <a:rPr lang="ja" sz="800"/>
              <a:t>- 正しく抽出されない（FP4）: RAGシステムが正確な情報を文書から抽出できない場合があります。</a:t>
            </a:r>
            <a:br>
              <a:rPr lang="ja" sz="800"/>
            </a:br>
            <a:r>
              <a:rPr lang="ja" sz="800"/>
              <a:t>これは、文書の複雑さや表現の多様性が原因で発生する可能性があります。</a:t>
            </a:r>
            <a:br>
              <a:rPr lang="ja" sz="800"/>
            </a:br>
            <a:r>
              <a:rPr lang="ja" sz="800"/>
              <a:t>間違ったフォーマット（FP5）: システムが文書のフォーマットを適切に解釈できず、回答の生成に影響を与えることがあります。</a:t>
            </a:r>
            <a:br>
              <a:rPr lang="ja" sz="800"/>
            </a:br>
            <a:r>
              <a:rPr lang="ja" sz="800"/>
              <a:t>例えば、表やリストが正しく解釈されないことにより、重要な情報が失われる可能性があります。</a:t>
            </a:r>
            <a:br>
              <a:rPr lang="ja" sz="800"/>
            </a:br>
            <a:r>
              <a:rPr lang="ja" sz="800"/>
              <a:t>- 不正確な特定性（FP6）: 回答が必要とする特定性のレベルに達していない場合があります。これは、文書からの情報の一般性やあいまいさが原因で発生する可能性があります。</a:t>
            </a:r>
            <a:br>
              <a:rPr lang="ja" sz="800"/>
            </a:br>
            <a:r>
              <a:rPr lang="ja" sz="800"/>
              <a:t>- 不完全（FP7）: システムが提供する情報が不完全で、ユーザーの質問に完全に応えられない場合があります。これは、文書セットの限界や情報検索の不完全さによるものです。</a:t>
            </a:r>
            <a:endParaRPr sz="800"/>
          </a:p>
          <a:p>
            <a:pPr indent="0" lvl="0" marL="0" rtl="0" algn="l">
              <a:spcBef>
                <a:spcPts val="1200"/>
              </a:spcBef>
              <a:spcAft>
                <a:spcPts val="0"/>
              </a:spcAft>
              <a:buNone/>
            </a:pPr>
            <a:r>
              <a:rPr lang="ja" sz="800"/>
              <a:t>これらの失敗点は、RAGシステムの設計と運用において重要な考慮事項であり、これらを理解し対処することで、システムのパフォーマンスを向上させることができます。</a:t>
            </a:r>
            <a:endParaRPr sz="800"/>
          </a:p>
          <a:p>
            <a:pPr indent="0" lvl="0" marL="0" rtl="0" algn="l">
              <a:spcBef>
                <a:spcPts val="1200"/>
              </a:spcBef>
              <a:spcAft>
                <a:spcPts val="0"/>
              </a:spcAft>
              <a:buNone/>
            </a:pPr>
            <a:r>
              <a:rPr lang="ja" sz="1122" u="sng"/>
              <a:t>結果</a:t>
            </a:r>
            <a:br>
              <a:rPr lang="ja" sz="1122"/>
            </a:br>
            <a:r>
              <a:rPr lang="ja" sz="822"/>
              <a:t>RAGシステムの構築と運用における主な教訓として、文書のチャンキングとエンベディング、RAG対ファインチューニング、RAGシステムのテストとモニタリングに関する考慮事項を提供しています。RAGシステムの構築における特定の課題や限界を認識しています。これには、文書のチャンキング戦略、エンベディングの選択、システムのスケーラビリティ、および実装の複雑さが含まれます。また、RAGシステムの堅牢性は設計時には完全には実現されず、運用中に進化することが強調されています。RAGシステムは、学術文献のレビュー、教育コンテンツへの質問応答、バイオメディカルデータの解析など、多様な応用が可能です。この技術は、情報検索とLLMを組み合わせることで、コンテキストに関連する正確で最新の情報を合成する能力を持っています。</a:t>
            </a:r>
            <a:endParaRPr sz="822"/>
          </a:p>
          <a:p>
            <a:pPr indent="0" lvl="0" marL="0" rtl="0" algn="l">
              <a:spcBef>
                <a:spcPts val="1200"/>
              </a:spcBef>
              <a:spcAft>
                <a:spcPts val="1200"/>
              </a:spcAft>
              <a:buNone/>
            </a:pPr>
            <a:r>
              <a:rPr lang="ja" sz="822"/>
              <a:t>RAGシステムのテストとモニタリングに関して、以下の点が論文で強調されています。</a:t>
            </a:r>
            <a:br>
              <a:rPr lang="ja" sz="822"/>
            </a:br>
            <a:r>
              <a:rPr lang="ja" sz="822"/>
              <a:t>1. ソフトウェアエンジニアリングにおける最良の実践は、RAGシステムに関してはまだ発展途上です。ソフトウェアテストとテストケース生成は、改善が必要な領域の一つです。</a:t>
            </a:r>
            <a:br>
              <a:rPr lang="ja" sz="822"/>
            </a:br>
            <a:r>
              <a:rPr lang="ja" sz="822"/>
              <a:t>2. RAGシステムは、アプリケーション固有の質問と回答を必要としますが、これらはしばしば、非構造化文書をインデックス化する際に利用できません。LLM（Large Language Model）を使用して複数の文書から質問を生成するという作業が検討されています。</a:t>
            </a:r>
            <a:br>
              <a:rPr lang="ja" sz="822"/>
            </a:br>
            <a:r>
              <a:rPr lang="ja" sz="822"/>
              <a:t>3. RAGシステムのテストとモニタリングに関連する最適な戦略については、現在も研究が進行中です。これには、チャンキング、エンベディングの戦略、コンテキストの融合などが含まれます。</a:t>
            </a:r>
            <a:br>
              <a:rPr lang="ja" sz="822"/>
            </a:br>
            <a:r>
              <a:rPr lang="ja" sz="822"/>
              <a:t>4. さらに、RAGシステムとファインチューニングのパラダイムを、精度、レイテンシー、運用コスト、堅牢性などの要因を含めて系統的に比較する必要があります。</a:t>
            </a:r>
            <a:endParaRPr sz="822"/>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6"/>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DevEval: Evaluating Code Generation in Practical Software Projects</a:t>
            </a:r>
            <a:r>
              <a:rPr lang="ja" sz="1200" u="sng"/>
              <a:t> 2024</a:t>
            </a:r>
            <a:r>
              <a:rPr lang="ja" sz="1269" u="sng"/>
              <a:t>  </a:t>
            </a:r>
            <a:br>
              <a:rPr lang="ja" sz="1100"/>
            </a:br>
            <a:r>
              <a:rPr lang="ja" sz="1100" u="sng"/>
              <a:t>概要</a:t>
            </a:r>
            <a:br>
              <a:rPr lang="ja" sz="722"/>
            </a:br>
            <a:r>
              <a:rPr lang="ja" sz="722"/>
              <a:t>- 実コード生成能力を評価するための新しいベンチマーク「DevEval」を提案</a:t>
            </a:r>
            <a:br>
              <a:rPr lang="ja" sz="722"/>
            </a:br>
            <a:r>
              <a:rPr lang="ja" sz="722"/>
              <a:t>- DevEvalは2,690サンプルを含む119の実践的プロジェクトから収集され、10の分野をカバー</a:t>
            </a:r>
            <a:br>
              <a:rPr lang="ja" sz="722"/>
            </a:br>
            <a:r>
              <a:rPr lang="ja" sz="722"/>
              <a:t>- 人気のあるLLM（例：gpt-4、gpt-3.5-turbo、CodeLLaMa、StarCoder）をDevEvalで評価し、実際のコード生成能力を明らかにした</a:t>
            </a:r>
            <a:br>
              <a:rPr lang="ja" sz="722"/>
            </a:br>
            <a:r>
              <a:rPr lang="ja" sz="722"/>
              <a:t>https://github.com/seketeam/DevEval</a:t>
            </a:r>
            <a:endParaRPr sz="722"/>
          </a:p>
          <a:p>
            <a:pPr indent="0" lvl="0" marL="0" rtl="0" algn="l">
              <a:spcBef>
                <a:spcPts val="1200"/>
              </a:spcBef>
              <a:spcAft>
                <a:spcPts val="0"/>
              </a:spcAft>
              <a:buNone/>
            </a:pPr>
            <a:r>
              <a:rPr lang="ja" sz="1100" u="sng"/>
              <a:t>使用プロンプト</a:t>
            </a:r>
            <a:br>
              <a:rPr lang="ja" sz="1100"/>
            </a:br>
            <a:r>
              <a:rPr lang="ja" sz="800"/>
              <a:t>You are a Python expert. Please complete the input</a:t>
            </a:r>
            <a:br>
              <a:rPr lang="ja" sz="800"/>
            </a:br>
            <a:r>
              <a:rPr lang="ja" sz="800"/>
              <a:t>Python code based on the given contexts. You should</a:t>
            </a:r>
            <a:br>
              <a:rPr lang="ja" sz="800"/>
            </a:br>
            <a:r>
              <a:rPr lang="ja" sz="800"/>
              <a:t>write code based on these contexts whenever possible.</a:t>
            </a:r>
            <a:br>
              <a:rPr lang="ja" sz="800"/>
            </a:br>
            <a:r>
              <a:rPr lang="ja" sz="800"/>
              <a:t>Contexts:</a:t>
            </a:r>
            <a:br>
              <a:rPr lang="ja" sz="800"/>
            </a:br>
            <a:r>
              <a:rPr lang="ja" sz="800"/>
              <a:t>{context}</a:t>
            </a:r>
            <a:br>
              <a:rPr lang="ja" sz="800"/>
            </a:br>
            <a:r>
              <a:rPr lang="ja" sz="800"/>
              <a:t>Input Code:</a:t>
            </a:r>
            <a:br>
              <a:rPr lang="ja" sz="800"/>
            </a:br>
            <a:r>
              <a:rPr lang="ja" sz="800"/>
              <a:t>{signature}</a:t>
            </a:r>
            <a:br>
              <a:rPr lang="ja" sz="800"/>
            </a:br>
            <a:r>
              <a:rPr lang="ja" sz="800"/>
              <a:t>""" {requirement} """</a:t>
            </a:r>
            <a:br>
              <a:rPr lang="ja" sz="800"/>
            </a:br>
            <a:r>
              <a:rPr lang="ja" sz="800"/>
              <a:t>Response:</a:t>
            </a:r>
            <a:endParaRPr sz="800"/>
          </a:p>
          <a:p>
            <a:pPr indent="0" lvl="0" marL="0" rtl="0" algn="l">
              <a:spcBef>
                <a:spcPts val="1200"/>
              </a:spcBef>
              <a:spcAft>
                <a:spcPts val="0"/>
              </a:spcAft>
              <a:buNone/>
            </a:pPr>
            <a:r>
              <a:rPr lang="ja" sz="1100" u="sng"/>
              <a:t>手法</a:t>
            </a:r>
            <a:br>
              <a:rPr lang="ja" sz="800"/>
            </a:br>
            <a:r>
              <a:rPr lang="ja" sz="800"/>
              <a:t>D</a:t>
            </a:r>
            <a:r>
              <a:rPr lang="ja" sz="800"/>
              <a:t>evEvalは、Large Language Models（LLMs）のコード生成能力を評価するための新しいベンチマークです。以下は、DevEvalに関する主な特徴です：</a:t>
            </a:r>
            <a:br>
              <a:rPr lang="ja" sz="800"/>
            </a:br>
            <a:r>
              <a:rPr lang="ja" sz="800"/>
              <a:t>サンプルとプロジェクト: DevEvalは、119の実際のオープンソースプロジェクトから導出された2,690のサンプルを含んでいます。これらのサンプルは10の異なるドメインをカバーしています。</a:t>
            </a:r>
            <a:br>
              <a:rPr lang="ja" sz="800"/>
            </a:br>
            <a:r>
              <a:rPr lang="ja" sz="800"/>
              <a:t>ベンチマークの構成: 各サンプルは以下の6つのコンポーネントで構成されています：</a:t>
            </a:r>
            <a:br>
              <a:rPr lang="ja" sz="800"/>
            </a:br>
            <a:r>
              <a:rPr lang="ja" sz="800"/>
              <a:t>関数シグネチャ: 生成するコードのシグネチャ。</a:t>
            </a:r>
            <a:br>
              <a:rPr lang="ja" sz="800"/>
            </a:br>
            <a:r>
              <a:rPr lang="ja" sz="800"/>
              <a:t>要求: 生成されるコードの機能を詳述する英語の説明。</a:t>
            </a:r>
            <a:br>
              <a:rPr lang="ja" sz="800"/>
            </a:br>
            <a:r>
              <a:rPr lang="ja" sz="800"/>
              <a:t>プロジェクトコンテキスト: 現在のプロジェクト内の既存のプログラム（例：数百のPythonファイル）。</a:t>
            </a:r>
            <a:br>
              <a:rPr lang="ja" sz="800"/>
            </a:br>
            <a:r>
              <a:rPr lang="ja" sz="800"/>
              <a:t>参照コード: 生成されるコードの、人間による実装例。</a:t>
            </a:r>
            <a:br>
              <a:rPr lang="ja" sz="800"/>
            </a:br>
            <a:r>
              <a:rPr lang="ja" sz="800"/>
              <a:t>参照依存性: 参照コードで呼び出される依存関係。</a:t>
            </a:r>
            <a:br>
              <a:rPr lang="ja" sz="800"/>
            </a:br>
            <a:r>
              <a:rPr lang="ja" sz="800"/>
              <a:t>テストケース: 生成されたコードの機能的正確さを確認するためのテストケース。</a:t>
            </a:r>
            <a:br>
              <a:rPr lang="ja" sz="800"/>
            </a:br>
            <a:r>
              <a:rPr lang="ja" sz="800"/>
              <a:t>評価指標: DevEvalは、「Pass@k」と「Recall@k」という2つの主要な評価指標を使用しています。これらの指標は、生成されたコードの機能的正確さと、コンテキスト内で定義された依存関係をどの程度適切に呼び出すかを評価するために設計されています。</a:t>
            </a:r>
            <a:br>
              <a:rPr lang="ja" sz="800"/>
            </a:br>
            <a:r>
              <a:rPr lang="ja" sz="800"/>
              <a:t>実際のプロジェクトとの整合性: DevEvalは、実際のプロジェクトでの開発者の経験に合わせて設計されており、以前のベンチマークと比較して、実際のプログラム分布、十分な依存関係、そして十分な規模のプロジェクトコンテキストを含んでいます。</a:t>
            </a:r>
            <a:br>
              <a:rPr lang="ja" sz="800"/>
            </a:br>
            <a:r>
              <a:rPr lang="ja" sz="800"/>
              <a:t>DevEvalの目的は、LLMsの実際のプロジェクトでのコード生成能力をより正確に評価し、実際のソフトウェア開発プロジェクトと一致するベンチマークを提供することです。これにより、コード生成技術の発展に寄与することを目指しています​​。</a:t>
            </a:r>
            <a:endParaRPr sz="800"/>
          </a:p>
          <a:p>
            <a:pPr indent="0" lvl="0" marL="0" rtl="0" algn="l">
              <a:spcBef>
                <a:spcPts val="1200"/>
              </a:spcBef>
              <a:spcAft>
                <a:spcPts val="0"/>
              </a:spcAft>
              <a:buNone/>
            </a:pPr>
            <a:r>
              <a:rPr lang="ja" sz="1122" u="sng"/>
              <a:t>Large Language Models（LLMs）のDevEvalベンチマークにおけるパフォーマンス評価</a:t>
            </a:r>
            <a:r>
              <a:rPr lang="ja" sz="1122" u="sng"/>
              <a:t>結果</a:t>
            </a:r>
            <a:br>
              <a:rPr lang="ja" sz="1122"/>
            </a:br>
            <a:r>
              <a:rPr lang="ja" sz="822"/>
              <a:t>RAGシステムの構築と運用における主な教訓として、文書のチャンキングとエンベディング、RAG対ファインチューニング、RAGシステムのテストとモニタリングに関する考慮事項を提供しています。RAGシステムの構築における特定の課題や限界を認識しています。これには、文書のチャンキング戦略、エンベディングの選択、システムのスケーラビリティ、および実装の複雑さが含まれます。また、RAGシステムの堅牢性は設計時には完全には実現されず、運用中に進化することが強調されています。RAGシステムは、学術文献のレビュー、教育コンテンツへの質問応答、バイオメディカルデータの解析など、多様な応用が可能です。この技術は、情報検索とLLMを組み合わせることで、コンテキストに関連する正確で最新の情報を合成する能力を持っています。</a:t>
            </a:r>
            <a:endParaRPr sz="822"/>
          </a:p>
          <a:p>
            <a:pPr indent="0" lvl="0" marL="0" rtl="0" algn="l">
              <a:spcBef>
                <a:spcPts val="1200"/>
              </a:spcBef>
              <a:spcAft>
                <a:spcPts val="1200"/>
              </a:spcAft>
              <a:buNone/>
            </a:pPr>
            <a:r>
              <a:rPr lang="ja" sz="822"/>
              <a:t>ベースライン設定（プロジェクトコンテキストなし）の結果: LLMsは、プロジェクトコンテキストを含まないベースライン設定において、比較的低いPass@kおよびRecall@kのスコアを記録しました。たとえば、gpt-4はHumanEvalでのPass@1スコアが67でしたが、DevEvalのこの設定では21.6にとどまりました。これらの結果は、既存のベンチマークが実際のプロジェクトでのLLMsの能力を包括的に評価できていないことを示しており、プロジェクトコンテキストが実際のプロジェクトにおいて重要な役割を果たしていることを強調しています。</a:t>
            </a:r>
            <a:endParaRPr sz="822"/>
          </a:p>
        </p:txBody>
      </p:sp>
      <p:sp>
        <p:nvSpPr>
          <p:cNvPr id="193" name="Google Shape;193;p36"/>
          <p:cNvSpPr txBox="1"/>
          <p:nvPr/>
        </p:nvSpPr>
        <p:spPr>
          <a:xfrm>
            <a:off x="2564700" y="906500"/>
            <a:ext cx="2928000" cy="112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600">
                <a:solidFill>
                  <a:schemeClr val="accent3"/>
                </a:solidFill>
                <a:latin typeface="Proxima Nova"/>
                <a:ea typeface="Proxima Nova"/>
                <a:cs typeface="Proxima Nova"/>
                <a:sym typeface="Proxima Nova"/>
              </a:rPr>
              <a:t>あなたはPythonのエキスパートです。入力を完成させてください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与えられたコンテキストに基づくPythonコード。あなたは</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可能な限りこれらのコンテキストに基づいてコードを書いてください。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コンテキスト</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{コンテキスト｝</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入力コード</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{シグネチャ｝</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 {要件} "" """</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応答</a:t>
            </a:r>
            <a:endParaRPr sz="600">
              <a:solidFill>
                <a:schemeClr val="accent3"/>
              </a:solidFill>
              <a:latin typeface="Proxima Nova"/>
              <a:ea typeface="Proxima Nova"/>
              <a:cs typeface="Proxima Nova"/>
              <a:sym typeface="Proxima Nova"/>
            </a:endParaRPr>
          </a:p>
        </p:txBody>
      </p:sp>
      <p:pic>
        <p:nvPicPr>
          <p:cNvPr id="194" name="Google Shape;194;p36"/>
          <p:cNvPicPr preferRelativeResize="0"/>
          <p:nvPr/>
        </p:nvPicPr>
        <p:blipFill>
          <a:blip r:embed="rId3">
            <a:alphaModFix/>
          </a:blip>
          <a:stretch>
            <a:fillRect/>
          </a:stretch>
        </p:blipFill>
        <p:spPr>
          <a:xfrm>
            <a:off x="5177075" y="971850"/>
            <a:ext cx="3831974" cy="10614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7"/>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Evaluating Large Language Models Trained on Code</a:t>
            </a:r>
            <a:r>
              <a:rPr lang="ja" sz="1200" u="sng"/>
              <a:t> 2023</a:t>
            </a:r>
            <a:br>
              <a:rPr lang="ja" sz="1100"/>
            </a:br>
            <a:r>
              <a:rPr lang="ja" sz="1100" u="sng"/>
              <a:t>概要</a:t>
            </a:r>
            <a:br>
              <a:rPr lang="ja" sz="722"/>
            </a:br>
            <a:r>
              <a:rPr lang="ja" sz="722"/>
              <a:t>- 実コード生成能力を評価するための新しいベンチマーク「</a:t>
            </a:r>
            <a:r>
              <a:rPr lang="ja" sz="722"/>
              <a:t>HumanEval</a:t>
            </a:r>
            <a:r>
              <a:rPr lang="ja" sz="722"/>
              <a:t>」を提案</a:t>
            </a:r>
            <a:br>
              <a:rPr lang="ja" sz="722"/>
            </a:br>
            <a:r>
              <a:rPr lang="ja" sz="722"/>
              <a:t>- </a:t>
            </a:r>
            <a:r>
              <a:rPr lang="ja" sz="722"/>
              <a:t>164個のPythonのプログラミング問題から構成</a:t>
            </a:r>
            <a:br>
              <a:rPr lang="ja" sz="722"/>
            </a:br>
            <a:r>
              <a:rPr lang="ja" sz="722"/>
              <a:t>- </a:t>
            </a:r>
            <a:r>
              <a:rPr lang="ja" sz="722"/>
              <a:t>各問題は、関数のシグネチャ、ドキュメンテーション、本体、および複数のユニットテストからなる</a:t>
            </a:r>
            <a:br>
              <a:rPr lang="ja" sz="722"/>
            </a:br>
            <a:r>
              <a:rPr lang="ja" sz="722"/>
              <a:t>https://github.com/openai/human-eval</a:t>
            </a:r>
            <a:endParaRPr sz="722"/>
          </a:p>
          <a:p>
            <a:pPr indent="0" lvl="0" marL="0" rtl="0" algn="l">
              <a:spcBef>
                <a:spcPts val="1200"/>
              </a:spcBef>
              <a:spcAft>
                <a:spcPts val="0"/>
              </a:spcAft>
              <a:buNone/>
            </a:pPr>
            <a:r>
              <a:rPr lang="ja" sz="1100" u="sng"/>
              <a:t>手法</a:t>
            </a:r>
            <a:br>
              <a:rPr lang="ja" sz="800"/>
            </a:br>
            <a:r>
              <a:rPr lang="ja" sz="800"/>
              <a:t>従来のテキスト類似性メトリクスの制限に対処するために、この論文では、生成されたコード サンプルの機能の正確性を評価するように設計されたpass@kメトリクスを導入</a:t>
            </a:r>
            <a:br>
              <a:rPr lang="ja" sz="800"/>
            </a:br>
            <a:r>
              <a:rPr lang="ja" sz="800"/>
              <a:t>pass @kメトリクスは、問題に対して上位 k 個に生成されたコード サンプルの少なくとも 1 つが単体テストに合格する確率として定義されます。</a:t>
            </a:r>
            <a:br>
              <a:rPr lang="ja" sz="800"/>
            </a:br>
            <a:r>
              <a:rPr lang="ja" sz="800"/>
              <a:t>このアプローチは、一連の単体テストに合格するかどうかに基づいてコードの正しさを判断する人間の開発者の実践からインスピレーションを得ています。</a:t>
            </a:r>
            <a:br>
              <a:rPr lang="ja" sz="800"/>
            </a:br>
            <a:r>
              <a:rPr lang="ja" sz="800"/>
              <a:t>n 個生成されたサンプルのうち合計で c 個の正しいサンプルがあるとして、上位 k 個のサンプルのうち少なくとも 1 つが正しい確率を推定することです。</a:t>
            </a:r>
            <a:br>
              <a:rPr lang="ja" sz="800"/>
            </a:br>
            <a:r>
              <a:rPr lang="ja" sz="800"/>
              <a:t>n から k 個のサンプルを選択する方法の総数は、「n 選択 k」という組み合わせ式で与えられ、C(n, k) と表されます。</a:t>
            </a:r>
            <a:br>
              <a:rPr lang="ja" sz="800"/>
            </a:br>
            <a:r>
              <a:rPr lang="ja" sz="800"/>
              <a:t>同様に、 nc個の不正確なサンプルからk個のサンプルを選択する方法の総数はC(n−c, k)で与えられます。</a:t>
            </a:r>
            <a:br>
              <a:rPr lang="ja" sz="800"/>
            </a:br>
            <a:r>
              <a:rPr lang="ja" sz="800"/>
              <a:t>したがって、選択された k 個のサンプルのうち少なくとも 1 つが正しい確率は、上記の確率の補数であり、次のようになります。</a:t>
            </a:r>
            <a:br>
              <a:rPr lang="ja" sz="800"/>
            </a:br>
            <a:r>
              <a:rPr lang="ja" sz="800"/>
              <a:t>1−(C(n−c,k)​/C(n,k))</a:t>
            </a:r>
            <a:endParaRPr sz="800"/>
          </a:p>
          <a:p>
            <a:pPr indent="0" lvl="0" marL="0" rtl="0" algn="l">
              <a:spcBef>
                <a:spcPts val="1200"/>
              </a:spcBef>
              <a:spcAft>
                <a:spcPts val="0"/>
              </a:spcAft>
              <a:buNone/>
            </a:pPr>
            <a:r>
              <a:rPr lang="ja" sz="800"/>
              <a:t>```</a:t>
            </a:r>
            <a:br>
              <a:rPr lang="ja" sz="800"/>
            </a:br>
            <a:r>
              <a:rPr lang="ja" sz="800"/>
              <a:t>def pass_at_k(n, c, k): </a:t>
            </a:r>
            <a:br>
              <a:rPr lang="ja" sz="800"/>
            </a:br>
            <a:r>
              <a:rPr lang="ja" sz="800"/>
              <a:t>  """ </a:t>
            </a:r>
            <a:br>
              <a:rPr lang="ja" sz="800"/>
            </a:br>
            <a:r>
              <a:rPr lang="ja" sz="800"/>
              <a:t>  :param n: total number of samples </a:t>
            </a:r>
            <a:br>
              <a:rPr lang="ja" sz="800"/>
            </a:br>
            <a:r>
              <a:rPr lang="ja" sz="800"/>
              <a:t>  :param c: number of correct samples </a:t>
            </a:r>
            <a:br>
              <a:rPr lang="ja" sz="800"/>
            </a:br>
            <a:r>
              <a:rPr lang="ja" sz="800"/>
              <a:t>  :param k: k in pass@$k$ </a:t>
            </a:r>
            <a:br>
              <a:rPr lang="ja" sz="800"/>
            </a:br>
            <a:r>
              <a:rPr lang="ja" sz="800"/>
              <a:t>  """ </a:t>
            </a:r>
            <a:br>
              <a:rPr lang="ja" sz="800"/>
            </a:br>
            <a:r>
              <a:rPr lang="ja" sz="800"/>
              <a:t>  if n - c &lt; k: </a:t>
            </a:r>
            <a:br>
              <a:rPr lang="ja" sz="800"/>
            </a:br>
            <a:r>
              <a:rPr lang="ja" sz="800"/>
              <a:t>    return 1.0 </a:t>
            </a:r>
            <a:br>
              <a:rPr lang="ja" sz="800"/>
            </a:br>
            <a:r>
              <a:rPr lang="ja" sz="800"/>
              <a:t>  return 1.0 - np.prod(1.0 - k / np.arange(n - c + 1, n + 1)</a:t>
            </a:r>
            <a:br>
              <a:rPr lang="ja" sz="800"/>
            </a:br>
            <a:r>
              <a:rPr lang="ja" sz="800"/>
              <a:t>```</a:t>
            </a:r>
            <a:endParaRPr sz="800"/>
          </a:p>
          <a:p>
            <a:pPr indent="0" lvl="0" marL="0" rtl="0" algn="l">
              <a:spcBef>
                <a:spcPts val="1200"/>
              </a:spcBef>
              <a:spcAft>
                <a:spcPts val="1200"/>
              </a:spcAft>
              <a:buNone/>
            </a:pPr>
            <a:r>
              <a:t/>
            </a:r>
            <a:endParaRPr sz="800"/>
          </a:p>
        </p:txBody>
      </p:sp>
      <p:pic>
        <p:nvPicPr>
          <p:cNvPr id="200" name="Google Shape;200;p37"/>
          <p:cNvPicPr preferRelativeResize="0"/>
          <p:nvPr/>
        </p:nvPicPr>
        <p:blipFill>
          <a:blip r:embed="rId3">
            <a:alphaModFix/>
          </a:blip>
          <a:stretch>
            <a:fillRect/>
          </a:stretch>
        </p:blipFill>
        <p:spPr>
          <a:xfrm>
            <a:off x="2960775" y="2571750"/>
            <a:ext cx="5844591" cy="1618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8"/>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Seven Failure Points When Engineering a Retrieval Augmented Generation System 2024</a:t>
            </a:r>
            <a:r>
              <a:rPr lang="ja" sz="1269" u="sng"/>
              <a:t>  </a:t>
            </a:r>
            <a:br>
              <a:rPr lang="ja" sz="1100"/>
            </a:br>
            <a:r>
              <a:rPr lang="ja" sz="1100" u="sng"/>
              <a:t>概要</a:t>
            </a:r>
            <a:br>
              <a:rPr lang="ja" sz="722"/>
            </a:br>
            <a:r>
              <a:rPr lang="ja" sz="722"/>
              <a:t>- Prompt注入攻撃はLLM統合アプリにとって深刻な脅威</a:t>
            </a:r>
            <a:br>
              <a:rPr lang="ja" sz="722"/>
            </a:br>
            <a:r>
              <a:rPr lang="ja" sz="722"/>
              <a:t>- 既存の防御戦略が不十分であることが明らかになっている</a:t>
            </a:r>
            <a:br>
              <a:rPr lang="ja" sz="722"/>
            </a:br>
            <a:r>
              <a:rPr lang="ja" sz="722"/>
              <a:t>- 'Signed-Prompt'は様々なタイプのプロンプト注入攻撃に対して大きな抵抗を示し、AIセキュリティにおける強固な防御戦略としての可能性がありそう</a:t>
            </a:r>
            <a:endParaRPr sz="722"/>
          </a:p>
          <a:p>
            <a:pPr indent="0" lvl="0" marL="0" rtl="0" algn="l">
              <a:spcBef>
                <a:spcPts val="1200"/>
              </a:spcBef>
              <a:spcAft>
                <a:spcPts val="0"/>
              </a:spcAft>
              <a:buNone/>
            </a:pPr>
            <a:r>
              <a:rPr lang="ja" sz="1100" u="sng"/>
              <a:t>新規性</a:t>
            </a:r>
            <a:br>
              <a:rPr lang="ja" sz="1100"/>
            </a:br>
            <a:r>
              <a:rPr lang="ja" sz="800"/>
              <a:t>AIアシスタントアプリケーションにおけるプロンプト注入攻撃という新たなセキュリティ脅威に焦点を当てています。これらの攻撃は、LLM統合アプリケーションのセキュリティに重大な脅威をもたらします。従来の防御戦略は不十分であり、プロンプト注入攻撃に対する効果的な対策が必要です。</a:t>
            </a:r>
            <a:endParaRPr sz="800"/>
          </a:p>
          <a:p>
            <a:pPr indent="0" lvl="0" marL="0" rtl="0" algn="l">
              <a:spcBef>
                <a:spcPts val="1200"/>
              </a:spcBef>
              <a:spcAft>
                <a:spcPts val="0"/>
              </a:spcAft>
              <a:buNone/>
            </a:pPr>
            <a:r>
              <a:rPr lang="ja" sz="1100" u="sng"/>
              <a:t>手法</a:t>
            </a:r>
            <a:br>
              <a:rPr lang="ja" sz="800"/>
            </a:br>
            <a:r>
              <a:rPr lang="ja" sz="800"/>
              <a:t>プロンプト注入攻撃のパターンを分析し、Signed-Promptコンセプトを導入しました。基本的なアイデアは、信頼できるユーザーによって発行された機密指示を特定し、LLMがこれらの指示を識別できるようにすることです。これには、プロンプトエンジニアリングとLLMのファインチューニングが含まれます。</a:t>
            </a:r>
            <a:endParaRPr sz="800"/>
          </a:p>
          <a:p>
            <a:pPr indent="0" lvl="0" marL="0" rtl="0" algn="l">
              <a:spcBef>
                <a:spcPts val="1200"/>
              </a:spcBef>
              <a:spcAft>
                <a:spcPts val="0"/>
              </a:spcAft>
              <a:buNone/>
            </a:pPr>
            <a:r>
              <a:rPr lang="ja" sz="800"/>
              <a:t>Sighed-Prompt: 入力された文において `delete`  という概念を表す用語 `toeowx` に置き換えるのプロンプトエンジニアリング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rPr lang="ja" sz="1122" u="sng"/>
              <a:t>結果</a:t>
            </a:r>
            <a:br>
              <a:rPr lang="ja" sz="1122"/>
            </a:br>
            <a:r>
              <a:rPr lang="ja" sz="822"/>
              <a:t>実験では、Signed-Prompt方法がプロンプト注入攻撃に対して顕著な抵抗を示しました。特に、様々なタイプのプロンプト注入攻撃に対する防御効果が確認</a:t>
            </a:r>
            <a:endParaRPr sz="822"/>
          </a:p>
          <a:p>
            <a:pPr indent="0" lvl="0" marL="0" rtl="0" algn="l">
              <a:spcBef>
                <a:spcPts val="1200"/>
              </a:spcBef>
              <a:spcAft>
                <a:spcPts val="1200"/>
              </a:spcAft>
              <a:buNone/>
            </a:pPr>
            <a:r>
              <a:rPr lang="ja" sz="822"/>
              <a:t>簡単にプロンプト削除を防ぐ方法だけどサイト記事で紹介した方が広まりそう</a:t>
            </a:r>
            <a:endParaRPr sz="822"/>
          </a:p>
        </p:txBody>
      </p:sp>
      <p:pic>
        <p:nvPicPr>
          <p:cNvPr id="206" name="Google Shape;206;p38"/>
          <p:cNvPicPr preferRelativeResize="0"/>
          <p:nvPr/>
        </p:nvPicPr>
        <p:blipFill>
          <a:blip r:embed="rId3">
            <a:alphaModFix/>
          </a:blip>
          <a:stretch>
            <a:fillRect/>
          </a:stretch>
        </p:blipFill>
        <p:spPr>
          <a:xfrm>
            <a:off x="57025" y="2528075"/>
            <a:ext cx="4112826" cy="1186150"/>
          </a:xfrm>
          <a:prstGeom prst="rect">
            <a:avLst/>
          </a:prstGeom>
          <a:noFill/>
          <a:ln>
            <a:noFill/>
          </a:ln>
        </p:spPr>
      </p:pic>
      <p:pic>
        <p:nvPicPr>
          <p:cNvPr id="207" name="Google Shape;207;p38"/>
          <p:cNvPicPr preferRelativeResize="0"/>
          <p:nvPr/>
        </p:nvPicPr>
        <p:blipFill>
          <a:blip r:embed="rId4">
            <a:alphaModFix/>
          </a:blip>
          <a:stretch>
            <a:fillRect/>
          </a:stretch>
        </p:blipFill>
        <p:spPr>
          <a:xfrm>
            <a:off x="4305288" y="3212975"/>
            <a:ext cx="4600575" cy="933450"/>
          </a:xfrm>
          <a:prstGeom prst="rect">
            <a:avLst/>
          </a:prstGeom>
          <a:noFill/>
          <a:ln>
            <a:noFill/>
          </a:ln>
        </p:spPr>
      </p:pic>
      <p:pic>
        <p:nvPicPr>
          <p:cNvPr id="208" name="Google Shape;208;p38"/>
          <p:cNvPicPr preferRelativeResize="0"/>
          <p:nvPr/>
        </p:nvPicPr>
        <p:blipFill>
          <a:blip r:embed="rId5">
            <a:alphaModFix/>
          </a:blip>
          <a:stretch>
            <a:fillRect/>
          </a:stretch>
        </p:blipFill>
        <p:spPr>
          <a:xfrm>
            <a:off x="4305300" y="2528063"/>
            <a:ext cx="4838700" cy="619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9"/>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CODEAGENT: Enhancing Code Generation with Tool-Integrated Agent Systems for Real-World Repo-level Coding Challenges</a:t>
            </a:r>
            <a:r>
              <a:rPr lang="ja" sz="1200" u="sng"/>
              <a:t> 2024</a:t>
            </a:r>
            <a:r>
              <a:rPr lang="ja" sz="1269" u="sng"/>
              <a:t>  </a:t>
            </a:r>
            <a:br>
              <a:rPr lang="ja" sz="1100"/>
            </a:br>
            <a:r>
              <a:rPr lang="ja" sz="1100" u="sng"/>
              <a:t>概要</a:t>
            </a:r>
            <a:br>
              <a:rPr lang="ja" sz="722"/>
            </a:br>
            <a:r>
              <a:rPr lang="ja" sz="722"/>
              <a:t>- LLMは、単独のコードの生成などの単純なタスクで優れた性能を発揮するが、実世界のソフトウェア開発では、複雑な依存関係と広範なドキュメントを持つリポジトリが関与することで、性能が低下することが観測</a:t>
            </a:r>
            <a:br>
              <a:rPr lang="ja" sz="722"/>
            </a:br>
            <a:r>
              <a:rPr lang="ja" sz="722"/>
              <a:t>- CodeAgentは、LLMベースのエージェントフレームワークであり、外部ツールを活用して実効的なリポジトリレベルのコード生成を実現する。</a:t>
            </a:r>
            <a:br>
              <a:rPr lang="ja" sz="722"/>
            </a:br>
            <a:r>
              <a:rPr lang="ja" sz="722"/>
              <a:t>CodeAgentは、情報取得、コードシンボルのナビゲーション、コードテストなどのソフトウェアアーティファクトとのインタラクションを可能にする5つのプログラミングツールを統合している。</a:t>
            </a:r>
            <a:br>
              <a:rPr lang="ja" sz="722"/>
            </a:br>
            <a:r>
              <a:rPr lang="ja" sz="722"/>
              <a:t>- CodeAgentは、商用製品であるGithub Copilotを上回る精度と効率を示し、実際のリポジトリレベルのコーディング課題における優れた性能を確認している。</a:t>
            </a:r>
            <a:endParaRPr sz="722"/>
          </a:p>
          <a:p>
            <a:pPr indent="0" lvl="0" marL="0" rtl="0" algn="l">
              <a:spcBef>
                <a:spcPts val="1200"/>
              </a:spcBef>
              <a:spcAft>
                <a:spcPts val="0"/>
              </a:spcAft>
              <a:buNone/>
            </a:pPr>
            <a:r>
              <a:rPr lang="ja" sz="1100" u="sng"/>
              <a:t>新規性</a:t>
            </a:r>
            <a:br>
              <a:rPr lang="ja" sz="1100"/>
            </a:br>
            <a:r>
              <a:rPr lang="ja" sz="800"/>
              <a:t>実際のソフトウェア開発における複雑なリポジトリ環境を考慮した CODEAGENTBENCH は、5つの高品質なPythonプロジェクトからなる101のサンプルで構成されており、9つの主要なLLMを評価しています。また、LLMの性能向上のために、外部ツールを利用する新しいエージェントフレームワークです。</a:t>
            </a:r>
            <a:br>
              <a:rPr lang="ja" sz="800"/>
            </a:br>
            <a:r>
              <a:rPr lang="ja" sz="800"/>
              <a:t>実験結果では、CODEAGENTを使用することで、LLMの性能が18.1%から250%向上したことが示されています。</a:t>
            </a:r>
            <a:br>
              <a:rPr lang="ja" sz="800"/>
            </a:br>
            <a:r>
              <a:rPr lang="ja" sz="800"/>
              <a:t>さらに、HumanEvalベンチマークにおけるCODEAGENTの適応性と有効性も確認されており、商業製品と比較しても高い精度と効率性が見られます</a:t>
            </a:r>
            <a:endParaRPr sz="800"/>
          </a:p>
          <a:p>
            <a:pPr indent="0" lvl="0" marL="0" rtl="0" algn="l">
              <a:spcBef>
                <a:spcPts val="1200"/>
              </a:spcBef>
              <a:spcAft>
                <a:spcPts val="0"/>
              </a:spcAft>
              <a:buNone/>
            </a:pPr>
            <a:r>
              <a:rPr lang="ja" sz="1100" u="sng"/>
              <a:t>手法</a:t>
            </a:r>
            <a:br>
              <a:rPr lang="ja" sz="800"/>
            </a:br>
            <a:r>
              <a:rPr lang="ja" sz="800"/>
              <a:t>CODEAGENTBENCHは、ドキュメンテーション、コード依存関係、ランタイム環境、自己完結型テストスイート、</a:t>
            </a:r>
            <a:br>
              <a:rPr lang="ja" sz="800"/>
            </a:br>
            <a:r>
              <a:rPr lang="ja" sz="800"/>
              <a:t>そして正解ソリューションなど、豊富な情報を提供します。</a:t>
            </a:r>
            <a:br>
              <a:rPr lang="ja" sz="800"/>
            </a:br>
            <a:r>
              <a:rPr lang="ja" sz="800"/>
              <a:t>このベンチマークは、Pythonで記述された5つのリポジトリから101の関数を含み、平均3.1のコード依存関係を持っています。</a:t>
            </a:r>
            <a:br>
              <a:rPr lang="ja" sz="800"/>
            </a:br>
            <a:r>
              <a:rPr lang="ja" sz="800"/>
              <a:t>また、CODEAGENTは、情報収集、コード実装、コードテストを支援するための外部ツールを提供し、</a:t>
            </a:r>
            <a:br>
              <a:rPr lang="ja" sz="800"/>
            </a:br>
            <a:r>
              <a:rPr lang="ja" sz="800"/>
              <a:t>LLMがこれらのツールと適切に対話するための4つのエージェント戦略を探求しています</a:t>
            </a:r>
            <a:endParaRPr sz="800"/>
          </a:p>
          <a:p>
            <a:pPr indent="0" lvl="0" marL="0" rtl="0" algn="l">
              <a:spcBef>
                <a:spcPts val="1200"/>
              </a:spcBef>
              <a:spcAft>
                <a:spcPts val="0"/>
              </a:spcAft>
              <a:buNone/>
            </a:pPr>
            <a:r>
              <a:rPr lang="ja" sz="800"/>
              <a:t>1. ベンチマークの構成: CODEAGENTBENCHは、リポジトリ内の複雑な呼び出し関係に基づいています。</a:t>
            </a:r>
            <a:br>
              <a:rPr lang="ja" sz="800"/>
            </a:br>
            <a:r>
              <a:rPr lang="ja" sz="800"/>
              <a:t>各タスクは、ドキュメンテーション、コード依存関係、ランタイム環境、自己完結型テストスイート、</a:t>
            </a:r>
            <a:br>
              <a:rPr lang="ja" sz="800"/>
            </a:br>
            <a:r>
              <a:rPr lang="ja" sz="800"/>
              <a:t>標準解答などの情報を提供します。</a:t>
            </a:r>
            <a:br>
              <a:rPr lang="ja" sz="800"/>
            </a:br>
            <a:r>
              <a:rPr lang="ja" sz="800"/>
              <a:t>2. ベンチマーク入力: ドキュメンテーションは、要件に基づいて生成ターゲットを記述し、追加の情報を提供します。</a:t>
            </a:r>
            <a:br>
              <a:rPr lang="ja" sz="800"/>
            </a:br>
            <a:r>
              <a:rPr lang="ja" sz="800"/>
              <a:t>また、コードの文脈依存性やランタイム環境も重要な要素です。</a:t>
            </a:r>
            <a:br>
              <a:rPr lang="ja" sz="800"/>
            </a:br>
            <a:r>
              <a:rPr lang="ja" sz="800"/>
              <a:t>3. ベンチマークの基準真実出力: リポジトリ内の解答を初期ソリューションとして使用し、参加者がこれらを手動で精緻化します。</a:t>
            </a:r>
            <a:br>
              <a:rPr lang="ja" sz="800"/>
            </a:br>
            <a:r>
              <a:rPr lang="ja" sz="800"/>
              <a:t>解答は、リポジトリ情報に基づいて表面エラーをチェックし、ソリューションを実行して実行バグを識別・修正し、</a:t>
            </a:r>
            <a:br>
              <a:rPr lang="ja" sz="800"/>
            </a:br>
            <a:r>
              <a:rPr lang="ja" sz="800"/>
              <a:t>テストスイートを実行して機能的正確性を保証します。</a:t>
            </a:r>
            <a:br>
              <a:rPr lang="ja" sz="800"/>
            </a:br>
            <a:r>
              <a:rPr lang="ja" sz="800"/>
              <a:t>4. ベンチマーク評価: 生成されたプログラムの正確性を評価するために、CODEAGENTBENCHは各タスクに対して</a:t>
            </a:r>
            <a:br>
              <a:rPr lang="ja" sz="800"/>
            </a:br>
            <a:r>
              <a:rPr lang="ja" sz="800"/>
              <a:t>自己完結型のテストスイートを提供します。</a:t>
            </a:r>
            <a:br>
              <a:rPr lang="ja" sz="800"/>
            </a:br>
            <a:r>
              <a:rPr lang="ja" sz="800"/>
              <a:t>新しいタスクに対しては、対応する単体テストコードを実行して、生成されたプログラムを検証します。</a:t>
            </a:r>
            <a:br>
              <a:rPr lang="ja" sz="800"/>
            </a:br>
            <a:r>
              <a:rPr lang="ja" sz="800"/>
              <a:t>プログラムがテストスイートのすべての基準真実と一致する場合のみ、正しく扱われます​​。</a:t>
            </a:r>
            <a:br>
              <a:rPr lang="ja" sz="800"/>
            </a:br>
            <a:r>
              <a:rPr lang="ja" sz="800"/>
              <a:t>5. ベンチマーク構築プロセス: CODEAGENTBENCHは、様々なトピックから選ばれた5つの高スターGitHubリポジトリからなり、</a:t>
            </a:r>
            <a:br>
              <a:rPr lang="ja" sz="800"/>
            </a:br>
            <a:r>
              <a:rPr lang="ja" sz="800"/>
              <a:t>Pythonで記述された101の関数を含んでいます。</a:t>
            </a:r>
            <a:br>
              <a:rPr lang="ja" sz="800"/>
            </a:br>
            <a:r>
              <a:rPr lang="ja" sz="800"/>
              <a:t>このベンチマークの構築には約600人時がかかり、各参加者は2-5年のPythonプログラミング経験を持っています​​。</a:t>
            </a:r>
            <a:endParaRPr sz="800"/>
          </a:p>
          <a:p>
            <a:pPr indent="0" lvl="0" marL="0" rtl="0" algn="l">
              <a:spcBef>
                <a:spcPts val="1200"/>
              </a:spcBef>
              <a:spcAft>
                <a:spcPts val="0"/>
              </a:spcAft>
              <a:buNone/>
            </a:pPr>
            <a:r>
              <a:rPr lang="ja" sz="800"/>
              <a:t>このように、CODEAGENTBENCHは、実際のソフトウェア開発環境を模倣した複雑なコード生成タスクを実行します</a:t>
            </a:r>
            <a:endParaRPr sz="800"/>
          </a:p>
          <a:p>
            <a:pPr indent="0" lvl="0" marL="0" rtl="0" algn="l">
              <a:spcBef>
                <a:spcPts val="1200"/>
              </a:spcBef>
              <a:spcAft>
                <a:spcPts val="1200"/>
              </a:spcAft>
              <a:buNone/>
            </a:pPr>
            <a:r>
              <a:rPr lang="ja" sz="1122" u="sng"/>
              <a:t>結果</a:t>
            </a:r>
            <a:br>
              <a:rPr lang="ja" sz="1122"/>
            </a:br>
            <a:r>
              <a:rPr lang="ja" sz="822"/>
              <a:t>実験では、CODEAGENTを9つの主要なLLMに適用し、CODEAGENTBENCHにおいて顕著な性能向上を確認しました。特にGPT-4モデルでは、ベースライン（NoAgent）に対して72.7%の相対的な向上（最大15.8%の増加）を観測しました。また、HumanEvalベンチマークにおけるCODEAGENTの有効性も検証され、様々なコード生成タスクにおいてLLMの能力を強化することが確認されました</a:t>
            </a:r>
            <a:endParaRPr sz="822"/>
          </a:p>
        </p:txBody>
      </p:sp>
      <p:pic>
        <p:nvPicPr>
          <p:cNvPr id="214" name="Google Shape;214;p39"/>
          <p:cNvPicPr preferRelativeResize="0"/>
          <p:nvPr/>
        </p:nvPicPr>
        <p:blipFill>
          <a:blip r:embed="rId3">
            <a:alphaModFix/>
          </a:blip>
          <a:stretch>
            <a:fillRect/>
          </a:stretch>
        </p:blipFill>
        <p:spPr>
          <a:xfrm>
            <a:off x="5874250" y="1659400"/>
            <a:ext cx="2933700" cy="2952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0"/>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Walert: Putting Conversational Search Knowledge into Action by Building and Evaluating a Large Language Model-Powered Chatbot</a:t>
            </a:r>
            <a:r>
              <a:rPr lang="ja" sz="1200" u="sng"/>
              <a:t> 2024</a:t>
            </a:r>
            <a:r>
              <a:rPr lang="ja" sz="1269" u="sng"/>
              <a:t>  </a:t>
            </a:r>
            <a:br>
              <a:rPr lang="ja" sz="1100"/>
            </a:br>
            <a:r>
              <a:rPr lang="ja" sz="1100" u="sng"/>
              <a:t>概要</a:t>
            </a:r>
            <a:br>
              <a:rPr lang="ja" sz="722"/>
            </a:br>
            <a:r>
              <a:rPr lang="ja" sz="722"/>
              <a:t>- 大規模言語モデル(LLM)を利用したWalertは、RMIT大学のコンピュータサイエンス学位およびプログラムに関するよくある質問に答えるカスタマイズされた会話型エージェントである。</a:t>
            </a:r>
            <a:br>
              <a:rPr lang="ja" sz="722"/>
            </a:br>
            <a:r>
              <a:rPr lang="ja" sz="722"/>
              <a:t>- このデモは、会話型情報検索研究者が最善の手法を使用する利点をステークホルダーに効果的に伝える方法を示すことを目的としており、</a:t>
            </a:r>
            <a:br>
              <a:rPr lang="ja" sz="722"/>
            </a:br>
            <a:r>
              <a:rPr lang="ja" sz="722"/>
              <a:t>業界の実務家がこの知識にアクセスできないことがしばしばあるため、実務家がよく見落とすことがあるこれらの手法を紹介している。</a:t>
            </a:r>
            <a:br>
              <a:rPr lang="ja" sz="722"/>
            </a:br>
            <a:r>
              <a:rPr lang="ja" sz="722"/>
              <a:t>- このデモのデータとコード、https://github.com/rmit-ir/walert</a:t>
            </a:r>
            <a:endParaRPr sz="722"/>
          </a:p>
          <a:p>
            <a:pPr indent="0" lvl="0" marL="0" rtl="0" algn="l">
              <a:spcBef>
                <a:spcPts val="1200"/>
              </a:spcBef>
              <a:spcAft>
                <a:spcPts val="0"/>
              </a:spcAft>
              <a:buNone/>
            </a:pPr>
            <a:r>
              <a:rPr lang="ja" sz="1100" u="sng"/>
              <a:t>概要</a:t>
            </a:r>
            <a:br>
              <a:rPr lang="ja" sz="1100"/>
            </a:br>
            <a:r>
              <a:rPr lang="ja" sz="800"/>
              <a:t>会話エージェント「Walert」を紹介します。Walertは、RMIT大学のコンピュータサイエンスの学位やプログラムに関する頻繁に尋ねられる質問に回答することができます。</a:t>
            </a:r>
            <a:br>
              <a:rPr lang="ja" sz="800"/>
            </a:br>
            <a:r>
              <a:rPr lang="ja" sz="800"/>
              <a:t>LLMを利用した会話型エージェントは、特に閉じたドメインの質問に対する時間とリソースの節約ができますが、機密データの漏洩のリスクや、構造化された文書への限定的なアクセスが、製品品質に影響を与えることがあります。</a:t>
            </a:r>
            <a:endParaRPr sz="800"/>
          </a:p>
          <a:p>
            <a:pPr indent="0" lvl="0" marL="0" rtl="0" algn="l">
              <a:spcBef>
                <a:spcPts val="1200"/>
              </a:spcBef>
              <a:spcAft>
                <a:spcPts val="0"/>
              </a:spcAft>
              <a:buNone/>
            </a:pPr>
            <a:r>
              <a:rPr lang="ja" sz="1100" u="sng"/>
              <a:t>手法</a:t>
            </a:r>
            <a:br>
              <a:rPr lang="ja" sz="800"/>
            </a:br>
            <a:r>
              <a:rPr lang="ja" sz="800"/>
              <a:t>プロトタイプの実装に2つの異なるアプローチを使用しました：インテントベース（IB）とリトリーバル拡張生成（RAG）。IBアプローチは、予め定義されたインテントに基づく構造化された予測可能な対話に適しています。一方、RAGアプローチは、知識ベース（KB）から情報を取得し、よりオープンドメインでダイナミックな会話に適しています。RAGアプローチは、回答を含む可能性のあるパッセージを取得する初期段階と、上位のパッセージから要約を生成する第2段階から構成されています</a:t>
            </a:r>
            <a:br>
              <a:rPr lang="ja" sz="800"/>
            </a:br>
            <a:r>
              <a:rPr lang="ja" sz="800"/>
              <a:t>インテントベース（IB）アプローチ:</a:t>
            </a:r>
            <a:br>
              <a:rPr lang="ja" sz="800"/>
            </a:br>
            <a:r>
              <a:rPr lang="ja" sz="800"/>
              <a:t>1. データ収集: RMIT大学のコンピューティングテクノロジーズ学部から提供された、よくある質問（FAQ）を収集し、これを知識ベース（KB）として使用します。このFAQには、コンピュータサイエンスのコースとプログラムに関する一般的な質問が含まれています​​。</a:t>
            </a:r>
            <a:br>
              <a:rPr lang="ja" sz="800"/>
            </a:br>
            <a:r>
              <a:rPr lang="ja" sz="800"/>
              <a:t>2. インテントのマッピング: FAQ内の各質問を会話モデル内のインテント（システムによって認識可能なアクションの一つ）にマッピングします。このアプローチは、回答の正確さを最適化することを目指していますが、FAQに存在する質問（既知の回答がある質問）にのみ対応します​​。</a:t>
            </a:r>
            <a:br>
              <a:rPr lang="ja" sz="800"/>
            </a:br>
            <a:r>
              <a:rPr lang="ja" sz="800"/>
              <a:t>3. 訓練データの拡張: 訓練データの拡張のために、LLM（Falcon-7B）を使用して、FAQ内の質問（インテント）のために意味的に同等のバリエーションを自動的に作成します。このプロセスには、Amazon SageMaker Studioを使用しています​​。</a:t>
            </a:r>
            <a:br>
              <a:rPr lang="ja" sz="800"/>
            </a:br>
            <a:r>
              <a:rPr lang="ja" sz="800"/>
              <a:t>4. コンバージョンモデルのトレーニング: 生成された質問バリエーションを使用して、Amazon Alexa Skillsを利用した会話モデルをトレーニングします。これにより、各インテントのための複数のインスタンスを訓練することが可能になります​​。</a:t>
            </a:r>
            <a:br>
              <a:rPr lang="ja" sz="800"/>
            </a:br>
            <a:r>
              <a:rPr lang="ja" sz="800"/>
              <a:t>5. インテント認識モデルの構築: 有効なインテント認識モデルを構築するために、訓練されたインスタンスを使用します。このアプローチは高い精度（高い正確さ）を目指していますが、限定された数の質問（低いリコール）にのみ対応します​​。</a:t>
            </a:r>
            <a:endParaRPr sz="800"/>
          </a:p>
          <a:p>
            <a:pPr indent="0" lvl="0" marL="0" rtl="0" algn="l">
              <a:spcBef>
                <a:spcPts val="1200"/>
              </a:spcBef>
              <a:spcAft>
                <a:spcPts val="0"/>
              </a:spcAft>
              <a:buNone/>
            </a:pPr>
            <a:r>
              <a:rPr lang="ja" sz="800"/>
              <a:t>リトリーバル拡張生成（Retrieval-Augmented Generation, RAG）アプローチ:</a:t>
            </a:r>
            <a:br>
              <a:rPr lang="ja" sz="800"/>
            </a:br>
            <a:r>
              <a:rPr lang="ja" sz="800"/>
              <a:t>1. 質問の収集: RMIT大学のコンピューティングテクノロジーズ学部のFAQから、質問とパッセージを収集します。このFAQにはコンピュータサイエンスのコースとプログラムに関する一般的な質問が含まれています​​。</a:t>
            </a:r>
            <a:br>
              <a:rPr lang="ja" sz="800"/>
            </a:br>
            <a:r>
              <a:rPr lang="ja" sz="800"/>
              <a:t>2. 検索モデルの設定: 検索モデルとして、Okapi BM25やDense Passage Retrieval（DPR）の実装を使用し、質問に関連する可能性のあるパッセージを検索します。この検索モデルは、質問に関連する情報が含まれている可能性のある文書を検索するために使用されます​​。</a:t>
            </a:r>
            <a:br>
              <a:rPr lang="ja" sz="800"/>
            </a:br>
            <a:r>
              <a:rPr lang="ja" sz="800"/>
              <a:t>3. 検索結果の使用: 検索モデルによって検索された上位のパッセージを利用して、その内容から要約を生成します。この要約は、ユーザーの質問に対する回答として機能します​​。</a:t>
            </a:r>
            <a:br>
              <a:rPr lang="ja" sz="800"/>
            </a:br>
            <a:r>
              <a:rPr lang="ja" sz="800"/>
              <a:t>4. LLMの利用: 同じLLM（Falcon-7B）を使用して、質問に関連する文書に基づいて回答を生成します。このプロセスには、「質問に関連する文書に基づいて、仮想アシスタント用の音声合成に適した回答を生成する」というプロンプトが使用されます​​。</a:t>
            </a:r>
            <a:br>
              <a:rPr lang="ja" sz="800"/>
            </a:br>
            <a:r>
              <a:rPr lang="ja" sz="800"/>
              <a:t>5. トップ切り捨ての実験: 上位の切り捨て数（Top-N）について実験し、1、3、5のトップ取得パッセージを使用して要約を生成します。これにより、より広範なコンテキストからより良い回答を生成することが可能になります​​。</a:t>
            </a:r>
            <a:br>
              <a:rPr lang="ja" sz="800"/>
            </a:br>
            <a:r>
              <a:rPr lang="ja" sz="800"/>
              <a:t>6. 量的評価: 作成されたテストコレクションを使用して、効果評価の慣行を適用し、提案されたアプローチをコンポーネントとエンドツーエンドの両方のレベルで比較します​​。</a:t>
            </a:r>
            <a:br>
              <a:rPr lang="ja" sz="800"/>
            </a:br>
            <a:endParaRPr sz="800"/>
          </a:p>
          <a:p>
            <a:pPr indent="0" lvl="0" marL="0" rtl="0" algn="l">
              <a:spcBef>
                <a:spcPts val="1200"/>
              </a:spcBef>
              <a:spcAft>
                <a:spcPts val="1200"/>
              </a:spcAft>
              <a:buNone/>
            </a:pPr>
            <a:r>
              <a:rPr lang="ja" sz="1122" u="sng"/>
              <a:t>結果</a:t>
            </a:r>
            <a:br>
              <a:rPr lang="ja" sz="1122"/>
            </a:br>
            <a:r>
              <a:rPr lang="ja" sz="822"/>
              <a:t>今後の研究: Walertは、RMIT大学のコンピューティングテクノロジー学部が提供する学習プログラムに関するFAQに回答する会話型エージェントです。IBアプローチはAmazon Echoデバイスに展開され、大学のオープンデイでデモンストレーションされました。このデモは、LLMベースの会話型システムの使用とそのリスクおよび制限について、将来の学生に学ぶ機会を提供しました。現在のデモは限られた知識ベースに依存しており、今後の研究では、より広範なドキュメントセットを用いた方法論の再現、評価手法のさらなる研究、RAGアプローチのオンライン実験の展開を目指しています</a:t>
            </a:r>
            <a:endParaRPr sz="822"/>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1"/>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Large Language Models are Null-Shot Learners</a:t>
            </a:r>
            <a:r>
              <a:rPr lang="ja" sz="1200" u="sng"/>
              <a:t> 2024</a:t>
            </a:r>
            <a:r>
              <a:rPr lang="ja" sz="1269" u="sng"/>
              <a:t>  </a:t>
            </a:r>
            <a:br>
              <a:rPr lang="ja" sz="1100"/>
            </a:br>
            <a:r>
              <a:rPr lang="ja" sz="1100" u="sng"/>
              <a:t>概要</a:t>
            </a:r>
            <a:br>
              <a:rPr lang="ja" sz="722"/>
            </a:br>
            <a:r>
              <a:rPr lang="ja" sz="722"/>
              <a:t>- 大規模言語モデルはnull-shotプロンプティングを利用して、提供された文脈内に存在しない「Examples」セクションの情報を使用してタスクを実行する。</a:t>
            </a:r>
            <a:br>
              <a:rPr lang="ja" sz="722"/>
            </a:br>
            <a:r>
              <a:rPr lang="ja" sz="722"/>
              <a:t>- null-shotプロンプティングを利用することで、読解、算術推論、クローズドブック質問への回答など8つのデータセットの性能が向上することが実験で示された。</a:t>
            </a:r>
            <a:br>
              <a:rPr lang="ja" sz="722"/>
            </a:br>
            <a:r>
              <a:rPr lang="ja" sz="722"/>
              <a:t>- null-shotプロンプティングを使用することで、異なる言語モデルに固有の幻覚の程度を検出することが可能であり、既存のベンチマークデータセットを使用してこれらの差異を示すことができる。</a:t>
            </a:r>
            <a:endParaRPr sz="722"/>
          </a:p>
          <a:p>
            <a:pPr indent="0" lvl="0" marL="0" rtl="0" algn="l">
              <a:spcBef>
                <a:spcPts val="1200"/>
              </a:spcBef>
              <a:spcAft>
                <a:spcPts val="0"/>
              </a:spcAft>
              <a:buNone/>
            </a:pPr>
            <a:r>
              <a:rPr lang="ja" sz="1100" u="sng"/>
              <a:t>新規性</a:t>
            </a:r>
            <a:br>
              <a:rPr lang="ja" sz="1100"/>
            </a:br>
            <a:r>
              <a:rPr lang="ja" sz="800"/>
              <a:t>ヌルショット（∅-shot）プロンプトを提案します。ヌルショットプロンプトは、大規模言語モデル（LLM）に文脈に存在しない</a:t>
            </a:r>
            <a:br>
              <a:rPr lang="ja" sz="800"/>
            </a:br>
            <a:r>
              <a:rPr lang="ja" sz="800"/>
              <a:t>「例」セクションから情報を利用するよう指示することで、LLMの幻覚を利用します。LLMの日常的および重要な用途において</a:t>
            </a:r>
            <a:br>
              <a:rPr lang="ja" sz="800"/>
            </a:br>
            <a:r>
              <a:rPr lang="ja" sz="800"/>
              <a:t>幻覚を減少させることが重要である一方で、現在の状況ではこれらのLLMがまだ幻覚を起こすことがあるため、</a:t>
            </a:r>
            <a:br>
              <a:rPr lang="ja" sz="800"/>
            </a:br>
            <a:r>
              <a:rPr lang="ja" sz="800"/>
              <a:t>標準的なゼロショットプロンプトに比べてタスクのパフォーマンスを向上させることが可能であることを提案します。</a:t>
            </a:r>
            <a:br>
              <a:rPr lang="ja" sz="800"/>
            </a:br>
            <a:r>
              <a:rPr lang="ja" sz="800"/>
              <a:t>6つのLLMで実施された実験では、読解、算数推論、クローズドブック質問応答など、8つのデータセットの大部分で</a:t>
            </a:r>
            <a:br>
              <a:rPr lang="ja" sz="800"/>
            </a:br>
            <a:r>
              <a:rPr lang="ja" sz="800"/>
              <a:t>パフォーマンスが向上しています。</a:t>
            </a:r>
            <a:endParaRPr sz="800"/>
          </a:p>
          <a:p>
            <a:pPr indent="0" lvl="0" marL="0" rtl="0" algn="l">
              <a:spcBef>
                <a:spcPts val="1200"/>
              </a:spcBef>
              <a:spcAft>
                <a:spcPts val="0"/>
              </a:spcAft>
              <a:buNone/>
            </a:pPr>
            <a:r>
              <a:rPr lang="ja" sz="1100" u="sng"/>
              <a:t>手法</a:t>
            </a:r>
            <a:br>
              <a:rPr lang="ja" sz="800"/>
            </a:br>
            <a:r>
              <a:rPr lang="ja" sz="800"/>
              <a:t> この研究では、ヌルショットプロンプトのパフォーマンスを評価するために、主な実験用の4つのモデルとスケーリング分析用</a:t>
            </a:r>
            <a:br>
              <a:rPr lang="ja" sz="800"/>
            </a:br>
            <a:r>
              <a:rPr lang="ja" sz="800"/>
              <a:t>の追加2つのモデルで実験を行いました。主な実験で使用されたLLMはPaLM 2、PaLM 2 for Chat、GPT-3.5 Turbo、GPT-4 Turboです。</a:t>
            </a:r>
            <a:br>
              <a:rPr lang="ja" sz="800"/>
            </a:br>
            <a:r>
              <a:rPr lang="ja" sz="800"/>
              <a:t>スケーリング分析では、Llama 2 7BとLlama 2 7B Chatが使用されました。8つのデータセットをまたいで6つのタスクで評価を実施しました。</a:t>
            </a:r>
            <a:endParaRPr sz="800"/>
          </a:p>
          <a:p>
            <a:pPr indent="0" lvl="0" marL="0" rtl="0" algn="l">
              <a:spcBef>
                <a:spcPts val="1200"/>
              </a:spcBef>
              <a:spcAft>
                <a:spcPts val="0"/>
              </a:spcAft>
              <a:buNone/>
            </a:pPr>
            <a:r>
              <a:rPr lang="ja" sz="800"/>
              <a:t>ヌルショットプロンプト（∅-shot prompting）: 文脈内に存在しない「例」セクションから情報を利用するよう指示します</a:t>
            </a:r>
            <a:br>
              <a:rPr lang="ja" sz="800"/>
            </a:br>
            <a:br>
              <a:rPr lang="ja" sz="800"/>
            </a:br>
            <a:r>
              <a:rPr lang="ja" sz="800"/>
              <a:t>1. プロンプトに、LLMに「例」セクションを参照するよう指示する内容を含めます。</a:t>
            </a:r>
            <a:br>
              <a:rPr lang="ja" sz="800"/>
            </a:br>
            <a:r>
              <a:rPr lang="ja" sz="800"/>
              <a:t>この「例」セクションは実際には存在しないため、LLMは幻覚を起こすことになります。</a:t>
            </a:r>
            <a:br>
              <a:rPr lang="ja" sz="800"/>
            </a:br>
            <a:r>
              <a:rPr lang="ja" sz="800"/>
              <a:t>2. LLMに、この架空の「例」セクションから得られる情報を基に、特定のタスクを実行するよう求めます。</a:t>
            </a:r>
            <a:br>
              <a:rPr lang="ja" sz="800"/>
            </a:br>
            <a:r>
              <a:rPr lang="ja" sz="800"/>
              <a:t>3. LLMが、実際には存在しない情報を基に回答を生成することになります。</a:t>
            </a:r>
            <a:endParaRPr sz="800"/>
          </a:p>
          <a:p>
            <a:pPr indent="0" lvl="0" marL="0" rtl="0" algn="l">
              <a:spcBef>
                <a:spcPts val="1200"/>
              </a:spcBef>
              <a:spcAft>
                <a:spcPts val="0"/>
              </a:spcAft>
              <a:buNone/>
            </a:pPr>
            <a:r>
              <a:rPr lang="ja" sz="1122" u="sng"/>
              <a:t>結果</a:t>
            </a:r>
            <a:br>
              <a:rPr lang="ja" sz="1122"/>
            </a:br>
            <a:r>
              <a:rPr lang="ja" sz="822"/>
              <a:t>全体として、ヌルショットとゼロショットプロンプトを比較した際に各データセットとモデルの組み合わせで</a:t>
            </a:r>
            <a:br>
              <a:rPr lang="ja" sz="822"/>
            </a:br>
            <a:r>
              <a:rPr lang="ja" sz="822"/>
              <a:t>パフォーマンスの全体的な向上が観察されました。特に、算数推論タスクにおいて、GPT-3.5 Turboが最も顕著な</a:t>
            </a:r>
            <a:br>
              <a:rPr lang="ja" sz="822"/>
            </a:br>
            <a:r>
              <a:rPr lang="ja" sz="822"/>
              <a:t>パフォーマンス向上を示しました。一方、GPT-4 Turboでは特にStrategyQAとWinoGrandeといった常識推論タスクで、パフォーマンスが低下しています</a:t>
            </a:r>
            <a:endParaRPr sz="822"/>
          </a:p>
          <a:p>
            <a:pPr indent="0" lvl="0" marL="0" rtl="0" algn="l">
              <a:spcBef>
                <a:spcPts val="1200"/>
              </a:spcBef>
              <a:spcAft>
                <a:spcPts val="0"/>
              </a:spcAft>
              <a:buNone/>
            </a:pPr>
            <a:r>
              <a:rPr lang="ja" sz="822"/>
              <a:t>ここまでくるとなんでもありだなって感じ</a:t>
            </a: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1200"/>
              </a:spcAft>
              <a:buNone/>
            </a:pPr>
            <a:r>
              <a:t/>
            </a:r>
            <a:endParaRPr sz="822"/>
          </a:p>
        </p:txBody>
      </p:sp>
      <p:pic>
        <p:nvPicPr>
          <p:cNvPr id="225" name="Google Shape;225;p41"/>
          <p:cNvPicPr preferRelativeResize="0"/>
          <p:nvPr/>
        </p:nvPicPr>
        <p:blipFill>
          <a:blip r:embed="rId3">
            <a:alphaModFix/>
          </a:blip>
          <a:stretch>
            <a:fillRect/>
          </a:stretch>
        </p:blipFill>
        <p:spPr>
          <a:xfrm>
            <a:off x="2454525" y="3619250"/>
            <a:ext cx="6649499" cy="1397675"/>
          </a:xfrm>
          <a:prstGeom prst="rect">
            <a:avLst/>
          </a:prstGeom>
          <a:noFill/>
          <a:ln>
            <a:noFill/>
          </a:ln>
        </p:spPr>
      </p:pic>
      <p:pic>
        <p:nvPicPr>
          <p:cNvPr id="226" name="Google Shape;226;p41"/>
          <p:cNvPicPr preferRelativeResize="0"/>
          <p:nvPr/>
        </p:nvPicPr>
        <p:blipFill>
          <a:blip r:embed="rId4">
            <a:alphaModFix/>
          </a:blip>
          <a:stretch>
            <a:fillRect/>
          </a:stretch>
        </p:blipFill>
        <p:spPr>
          <a:xfrm>
            <a:off x="5828401" y="694600"/>
            <a:ext cx="3136450" cy="2635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pic>
        <p:nvPicPr>
          <p:cNvPr id="71" name="Google Shape;71;p15"/>
          <p:cNvPicPr preferRelativeResize="0"/>
          <p:nvPr/>
        </p:nvPicPr>
        <p:blipFill>
          <a:blip r:embed="rId3">
            <a:alphaModFix/>
          </a:blip>
          <a:stretch>
            <a:fillRect/>
          </a:stretch>
        </p:blipFill>
        <p:spPr>
          <a:xfrm>
            <a:off x="4733546" y="1749471"/>
            <a:ext cx="4297650" cy="1424375"/>
          </a:xfrm>
          <a:prstGeom prst="rect">
            <a:avLst/>
          </a:prstGeom>
          <a:noFill/>
          <a:ln>
            <a:noFill/>
          </a:ln>
        </p:spPr>
      </p:pic>
      <p:sp>
        <p:nvSpPr>
          <p:cNvPr id="72" name="Google Shape;72;p1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The Right Prompts for the Job: Repair Code-Review Defects with Large Language Model</a:t>
            </a:r>
            <a:r>
              <a:rPr lang="ja" sz="1200" u="sng"/>
              <a:t> 2023</a:t>
            </a:r>
            <a:r>
              <a:rPr lang="ja" sz="1269" u="sng"/>
              <a:t>  </a:t>
            </a:r>
            <a:br>
              <a:rPr lang="ja" sz="1100"/>
            </a:br>
            <a:r>
              <a:rPr lang="ja" sz="1100" u="sng"/>
              <a:t>概要</a:t>
            </a:r>
            <a:br>
              <a:rPr lang="ja" sz="722"/>
            </a:br>
            <a:r>
              <a:rPr lang="ja" sz="722"/>
              <a:t>大規模言語モデル（LLMs）を用いた自動プログラム修復（APR）を行うためのコードレビュー（CR）プロセスを探るものです。CRの過程でレビューコメントを活用し、LLMsによる修復パッチの生成を案内する半自動アプローチを提案しています。さまざまなプロンプトやLLMsの有効性を人間のレビュアーや自動チェッカーによって特定された欠陥を修復するために実施した包括的な研究を行っています。</a:t>
            </a:r>
            <a:endParaRPr sz="1100"/>
          </a:p>
          <a:p>
            <a:pPr indent="0" lvl="0" marL="0" rtl="0" algn="l">
              <a:spcBef>
                <a:spcPts val="1200"/>
              </a:spcBef>
              <a:spcAft>
                <a:spcPts val="0"/>
              </a:spcAft>
              <a:buNone/>
            </a:pPr>
            <a:r>
              <a:rPr lang="ja" sz="1100" u="sng"/>
              <a:t>新規性</a:t>
            </a:r>
            <a:br>
              <a:rPr lang="ja" sz="1100"/>
            </a:br>
            <a:r>
              <a:rPr lang="ja" sz="800"/>
              <a:t>CR中のAPRのタスクのためにレビューコメントとLLMsを組み合わせる手法にあります。</a:t>
            </a:r>
            <a:br>
              <a:rPr lang="ja" sz="800"/>
            </a:br>
            <a:r>
              <a:rPr lang="ja" sz="800"/>
              <a:t>この研究は、主要なLLMsのパフォーマンスにおけるさまざまなプロンプトとその影響を系統的に評価する点で特色を持っています。</a:t>
            </a:r>
            <a:br>
              <a:rPr lang="ja" sz="800"/>
            </a:br>
            <a:r>
              <a:rPr lang="ja" sz="800"/>
              <a:t>また、レビュアーコメントと自動チェッカーコメントを比較することで、データセットの多様性の重要性を調査しました。</a:t>
            </a:r>
            <a:endParaRPr sz="800"/>
          </a:p>
          <a:p>
            <a:pPr indent="0" lvl="0" marL="0" rtl="0" algn="l">
              <a:spcBef>
                <a:spcPts val="1200"/>
              </a:spcBef>
              <a:spcAft>
                <a:spcPts val="0"/>
              </a:spcAft>
              <a:buNone/>
            </a:pPr>
            <a:r>
              <a:rPr lang="ja" sz="1100" u="sng"/>
              <a:t>手法</a:t>
            </a:r>
            <a:br>
              <a:rPr lang="ja" sz="1100" u="sng"/>
            </a:br>
            <a:r>
              <a:rPr lang="ja" sz="800"/>
              <a:t>タスク指示、バグのコード位置、提案された修正箇所、レビューコメントなど、</a:t>
            </a:r>
            <a:br>
              <a:rPr lang="ja" sz="800"/>
            </a:br>
            <a:r>
              <a:rPr lang="ja" sz="800"/>
              <a:t>エラーに関する情報の異なるレベルを提供する異なるタイプのプロンプトを設計しました。</a:t>
            </a:r>
            <a:br>
              <a:rPr lang="ja" sz="800"/>
            </a:br>
            <a:r>
              <a:rPr lang="ja" sz="800"/>
              <a:t>ChatGPT-3.5、ChatGPT-4、LLaMA、CodeLLaMA、CodeReviewerなど、</a:t>
            </a:r>
            <a:br>
              <a:rPr lang="ja" sz="800"/>
            </a:br>
            <a:r>
              <a:rPr lang="ja" sz="800"/>
              <a:t>9つの主要なLLMsのパフォーマンスを比較、約16,000のレビューコメントと</a:t>
            </a:r>
            <a:br>
              <a:rPr lang="ja" sz="800"/>
            </a:br>
            <a:r>
              <a:rPr lang="ja" sz="800"/>
              <a:t>約15,000の自動チェッカーコメントから成る2つの異なるデータセットに対して</a:t>
            </a:r>
            <a:br>
              <a:rPr lang="ja" sz="800"/>
            </a:br>
            <a:r>
              <a:rPr lang="ja" sz="800"/>
              <a:t>ゼロショット学習設定またはファインチューニングされました。</a:t>
            </a:r>
            <a:br>
              <a:rPr lang="ja" sz="800"/>
            </a:br>
            <a:r>
              <a:rPr lang="ja" sz="800"/>
              <a:t>研究では、さまざまなLLMsがCRの欠陥を修復できる程度、異なるプロンプトの影響、</a:t>
            </a:r>
            <a:br>
              <a:rPr lang="ja" sz="800"/>
            </a:br>
            <a:r>
              <a:rPr lang="ja" sz="800"/>
              <a:t>モデルサイズとのパフォーマンスの変動、異なるデータセットを組み合わせる可能性に関する</a:t>
            </a:r>
            <a:br>
              <a:rPr lang="ja" sz="800"/>
            </a:br>
            <a:r>
              <a:rPr lang="ja" sz="800"/>
              <a:t>4つの研究問題が定式化されました。</a:t>
            </a:r>
            <a:endParaRPr sz="800"/>
          </a:p>
          <a:p>
            <a:pPr indent="0" lvl="0" marL="0" rtl="0" algn="l">
              <a:spcBef>
                <a:spcPts val="1200"/>
              </a:spcBef>
              <a:spcAft>
                <a:spcPts val="1200"/>
              </a:spcAft>
              <a:buNone/>
            </a:pPr>
            <a:r>
              <a:rPr lang="ja" sz="1122" u="sng"/>
              <a:t>結果</a:t>
            </a:r>
            <a:br>
              <a:rPr lang="ja" sz="1122"/>
            </a:br>
            <a:r>
              <a:rPr lang="ja" sz="822"/>
              <a:t>実験結果によると、最良のプロンプトは驚異的な修復率72.97%を達成しました。</a:t>
            </a:r>
            <a:br>
              <a:rPr lang="ja" sz="822"/>
            </a:br>
            <a:r>
              <a:rPr lang="ja" sz="822"/>
              <a:t>その結果、LLMsは特にレビューコメントや修正範囲を含む適切なプロンプトが提供された場合、</a:t>
            </a:r>
            <a:br>
              <a:rPr lang="ja" sz="822"/>
            </a:br>
            <a:r>
              <a:rPr lang="ja" sz="822"/>
              <a:t>パッチを生成するのに非常に効果的であることが示されました。</a:t>
            </a:r>
            <a:br>
              <a:rPr lang="ja" sz="822"/>
            </a:br>
            <a:r>
              <a:rPr lang="ja" sz="822"/>
              <a:t>研究は、モデルがレビューコメントを含むプロンプトでファインチューニングされた場合、</a:t>
            </a:r>
            <a:br>
              <a:rPr lang="ja" sz="822"/>
            </a:br>
            <a:r>
              <a:rPr lang="ja" sz="822"/>
              <a:t>実質的なパフォーマンス向上が示されました。</a:t>
            </a:r>
            <a:br>
              <a:rPr lang="ja" sz="822"/>
            </a:br>
            <a:r>
              <a:rPr lang="ja" sz="822"/>
              <a:t>また、60〜70億のパラメータを持つモデルが効率と効果のバランスを実現する</a:t>
            </a:r>
            <a:br>
              <a:rPr lang="ja" sz="822"/>
            </a:br>
            <a:r>
              <a:rPr lang="ja" sz="822"/>
              <a:t>実用的なものであることが分かりました。</a:t>
            </a:r>
            <a:br>
              <a:rPr lang="ja" sz="822"/>
            </a:br>
            <a:r>
              <a:rPr lang="ja" sz="822"/>
              <a:t>さらに、学習能力のデータセット間での転移の課題が強調され、</a:t>
            </a:r>
            <a:br>
              <a:rPr lang="ja" sz="822"/>
            </a:br>
            <a:r>
              <a:rPr lang="ja" sz="822"/>
              <a:t>ファインチューニングにおける多様なデータセットの必要性が強調されました。</a:t>
            </a:r>
            <a:endParaRPr sz="822"/>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2"/>
          <p:cNvSpPr txBox="1"/>
          <p:nvPr>
            <p:ph idx="1" type="body"/>
          </p:nvPr>
        </p:nvSpPr>
        <p:spPr>
          <a:xfrm>
            <a:off x="0" y="0"/>
            <a:ext cx="9144000" cy="50496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ja" sz="1200" u="sng"/>
              <a:t>PRewrite: Prompt Rewriting with Reinforcement Learning</a:t>
            </a:r>
            <a:r>
              <a:rPr lang="ja" sz="1200" u="sng"/>
              <a:t> 2024</a:t>
            </a:r>
            <a:r>
              <a:rPr lang="ja" sz="1269" u="sng"/>
              <a:t>  </a:t>
            </a:r>
            <a:br>
              <a:rPr lang="ja" sz="1100"/>
            </a:br>
            <a:r>
              <a:rPr lang="ja" sz="1100" u="sng"/>
              <a:t>概要</a:t>
            </a:r>
            <a:br>
              <a:rPr lang="ja" sz="722"/>
            </a:br>
            <a:r>
              <a:rPr lang="ja" sz="722"/>
              <a:t>- LLMアプリケーションの開発において、プロンプトエンジニアリングは重要であり、手動で行われることが多い。</a:t>
            </a:r>
            <a:br>
              <a:rPr lang="ja" sz="722"/>
            </a:br>
            <a:r>
              <a:rPr lang="ja" sz="722"/>
              <a:t>- PRewriteは、Reinforcement Learningフレームワークに基づいており、手動で作成されたプロンプトを出発点としてリライト手順をよりガイドされた効率的にする。</a:t>
            </a:r>
            <a:br>
              <a:rPr lang="ja" sz="722"/>
            </a:br>
            <a:r>
              <a:rPr lang="ja" sz="722"/>
              <a:t>- この新しい手法で生成されたプロンプトは、従来の手法で生成されたものや、専門家によって作成されたプロンプトよりも優れていることが実験で示されている。</a:t>
            </a:r>
            <a:endParaRPr sz="722"/>
          </a:p>
          <a:p>
            <a:pPr indent="0" lvl="0" marL="0" rtl="0" algn="l">
              <a:spcBef>
                <a:spcPts val="1200"/>
              </a:spcBef>
              <a:spcAft>
                <a:spcPts val="0"/>
              </a:spcAft>
              <a:buNone/>
            </a:pPr>
            <a:r>
              <a:rPr lang="ja" sz="1100" u="sng"/>
              <a:t>新規性</a:t>
            </a:r>
            <a:br>
              <a:rPr lang="ja" sz="1100"/>
            </a:br>
            <a:r>
              <a:rPr lang="ja" sz="800"/>
              <a:t>通常、プロンプトは手作業で「試行錯誤」方式で作成されますが、この手法は時間がかかり、生成されたプロンプトが最適でないことが多いです。この問題に対処するため、PRewriteという自動化ツールを提案し、強化学習(RL)フレームワークを使用して書き換え改善します</a:t>
            </a:r>
            <a:endParaRPr sz="800"/>
          </a:p>
          <a:p>
            <a:pPr indent="0" lvl="0" marL="0" rtl="0" algn="l">
              <a:spcBef>
                <a:spcPts val="1200"/>
              </a:spcBef>
              <a:spcAft>
                <a:spcPts val="0"/>
              </a:spcAft>
              <a:buNone/>
            </a:pPr>
            <a:r>
              <a:rPr lang="ja" sz="1100" u="sng"/>
              <a:t>手法</a:t>
            </a:r>
            <a:br>
              <a:rPr lang="ja" sz="800"/>
            </a:br>
            <a:r>
              <a:rPr lang="ja" sz="800"/>
              <a:t> </a:t>
            </a:r>
            <a:r>
              <a:rPr lang="ja" sz="800"/>
              <a:t>PRewriteは、初期の手作業で作成されたプロンプトを強化学習(RL)フレームワークを使用して書き換えることで改善する自動プロンプト書き換えツールです。このシステムには「プロンプトリライターモデル」と「タスクモデル」が含まれており、タスクモデルは固定されています。リライターモデルは、手作業で作成された初期のプロンプトを書き換え、生成された出力に対する報酬を計算してRLで微調整されます。この作業では、入力に依存しないプロンプトの書き換えに焦点を当てています。主な特徴は、強化学習フレームワークを使用したプロンプト書き換えのためのエンドツーエンド最適化アプローチ、以前の作業と比較してより大きくて強力なLLMの使用、および人間が読みやすいプロンプトの生成が挙げられます</a:t>
            </a:r>
            <a:endParaRPr sz="800"/>
          </a:p>
          <a:p>
            <a:pPr indent="0" lvl="0" marL="0" rtl="0" algn="l">
              <a:spcBef>
                <a:spcPts val="1200"/>
              </a:spcBef>
              <a:spcAft>
                <a:spcPts val="0"/>
              </a:spcAft>
              <a:buNone/>
            </a:pPr>
            <a:r>
              <a:rPr lang="ja" sz="800"/>
              <a:t>PRewriteの手順は以下の通りです。</a:t>
            </a:r>
            <a:br>
              <a:rPr lang="ja" sz="800"/>
            </a:br>
            <a:r>
              <a:rPr lang="ja" sz="800"/>
              <a:t>1. 初期プロンプトの設定: PRewriteでは、まず手作業で作成された初期のプロンプト(p0)を設定します。</a:t>
            </a:r>
            <a:br>
              <a:rPr lang="ja" sz="800"/>
            </a:br>
            <a:r>
              <a:rPr lang="ja" sz="800"/>
              <a:t>2. プロンプトリライターモデルの使用: メタプロンプトを使用して「プロンプトリライターモデル」にp0を書き換えさせ、プロンプトのバリアント（{pvi}）のセットを生成します。</a:t>
            </a:r>
            <a:br>
              <a:rPr lang="ja" sz="800"/>
            </a:br>
            <a:r>
              <a:rPr lang="ja" sz="800"/>
              <a:t>3. タスクモデルの使用: 書き換えられたプロンプトを固定された「タスクモデル」に使用して出力を生成します。</a:t>
            </a:r>
            <a:br>
              <a:rPr lang="ja" sz="800"/>
            </a:br>
            <a:r>
              <a:rPr lang="ja" sz="800"/>
              <a:t>4. 強化学習による微調整: 生成された出力に基づいて報酬を計算し、強化学習（RL）を使用してリライターモデルを微調整します。このプロセスは収束するまで繰り返されます。</a:t>
            </a:r>
            <a:br>
              <a:rPr lang="ja" sz="800"/>
            </a:br>
            <a:r>
              <a:rPr lang="ja" sz="800"/>
              <a:t>5. 最適化されたプロンプトの生成: 微調整されたリライターモデルを使用して、最適化されたプロンプトを生成し、さまざまな下流タスクでの使用に備えます​​。</a:t>
            </a:r>
            <a:endParaRPr sz="800"/>
          </a:p>
          <a:p>
            <a:pPr indent="0" lvl="0" marL="0" rtl="0" algn="l">
              <a:spcBef>
                <a:spcPts val="1200"/>
              </a:spcBef>
              <a:spcAft>
                <a:spcPts val="0"/>
              </a:spcAft>
              <a:buNone/>
            </a:pPr>
            <a:r>
              <a:rPr lang="ja" sz="800"/>
              <a:t>プロンプトリライターモデル:</a:t>
            </a:r>
            <a:br>
              <a:rPr lang="ja" sz="800"/>
            </a:br>
            <a:r>
              <a:rPr lang="ja" sz="800"/>
              <a:t>このモデルは、初期プロンプトを書き換える役割を担います。リライターモデルは強化学習（RL）を用いて訓練され、与えられた初期プロンプトを改善する新しいプロンプトバリアントを生成します。このモデルは、元のプロンプトから派生した複数のバリアントを生成し、それらを評価して最適なプロンプトを選出します。</a:t>
            </a:r>
            <a:br>
              <a:rPr lang="ja" sz="800"/>
            </a:br>
            <a:r>
              <a:rPr lang="ja" sz="800"/>
              <a:t>タスクモデル:</a:t>
            </a:r>
            <a:br>
              <a:rPr lang="ja" sz="800"/>
            </a:br>
            <a:r>
              <a:rPr lang="ja" sz="800"/>
              <a:t>タスクモデルは、書き換えられたプロンプトを使用して特定のタスクを実行するモデルです。このモデルは固定されており、訓練されません。リライターモデルによって生成されたプロンプトは、このタスクモデルに入力され、タスクの実行結果が生成されます。この出力は、リライターモデルの訓練における報酬計算に使用されます。</a:t>
            </a:r>
            <a:endParaRPr sz="800"/>
          </a:p>
          <a:p>
            <a:pPr indent="0" lvl="0" marL="0" rtl="0" algn="l">
              <a:spcBef>
                <a:spcPts val="1200"/>
              </a:spcBef>
              <a:spcAft>
                <a:spcPts val="0"/>
              </a:spcAft>
              <a:buNone/>
            </a:pPr>
            <a:r>
              <a:rPr lang="ja" sz="800"/>
              <a:t>実装するならこんんな感じかなで考えてみた手順例:</a:t>
            </a:r>
            <a:br>
              <a:rPr lang="ja" sz="800"/>
            </a:br>
            <a:r>
              <a:rPr lang="ja" sz="800"/>
              <a:t>1. 初期プロンプトの設定: 例えば、自然言語処理タスクのための簡潔な質問文「天気はどうですか？」が初期プロンプトとして設定される。</a:t>
            </a:r>
            <a:br>
              <a:rPr lang="ja" sz="800"/>
            </a:br>
            <a:r>
              <a:rPr lang="ja" sz="800"/>
              <a:t>2. プロンプトリライターモデルの使用: このモデルが初期プロンプトを受け取り、「今日の天気はどうですか？」や「現在の天気状況は？」のような</a:t>
            </a:r>
            <a:br>
              <a:rPr lang="ja" sz="800"/>
            </a:br>
            <a:r>
              <a:rPr lang="ja" sz="800"/>
              <a:t>複数の改善されたプロンプトバリアントを生成する。</a:t>
            </a:r>
            <a:br>
              <a:rPr lang="ja" sz="800"/>
            </a:br>
            <a:r>
              <a:rPr lang="ja" sz="800"/>
              <a:t>3. タスクモデルの使用: 生成された各プロンプトバリアントをタスクモデルに入力し、天気に関する回答を生成する。</a:t>
            </a:r>
            <a:br>
              <a:rPr lang="ja" sz="800"/>
            </a:br>
            <a:r>
              <a:rPr lang="ja" sz="800"/>
              <a:t>4. 最適なプロンプトの選出: タスクモデルの出力を評価し、最も効果的な回答を生成したプロンプトを最適なプロンプトとして選出する。</a:t>
            </a:r>
            <a:endParaRPr sz="800"/>
          </a:p>
          <a:p>
            <a:pPr indent="0" lvl="0" marL="0" rtl="0" algn="l">
              <a:spcBef>
                <a:spcPts val="1200"/>
              </a:spcBef>
              <a:spcAft>
                <a:spcPts val="0"/>
              </a:spcAft>
              <a:buNone/>
            </a:pPr>
            <a:r>
              <a:rPr lang="ja" sz="1122" u="sng"/>
              <a:t>結果</a:t>
            </a:r>
            <a:br>
              <a:rPr lang="ja" sz="1122"/>
            </a:br>
            <a:r>
              <a:rPr lang="ja" sz="822"/>
              <a:t>この研究では、Natural Questions (NQ)、SST-2、AG’s Newsのデータセットを使用して提案されたアプローチを評価</a:t>
            </a:r>
            <a:br>
              <a:rPr lang="ja" sz="822"/>
            </a:br>
            <a:r>
              <a:rPr lang="ja" sz="822"/>
              <a:t>例えばAG's Newsデータセットに対する書き換えられたプロンプトのケーススタディにおいて、以下のような評価基準が使用されています。</a:t>
            </a:r>
            <a:br>
              <a:rPr lang="ja" sz="822"/>
            </a:br>
            <a:r>
              <a:rPr lang="ja" sz="822"/>
              <a:t>1. 初期プロンプト: ニュース記事を以下のカテゴリーのいずれかに分類するというタスクが与えられます。</a:t>
            </a:r>
            <a:br>
              <a:rPr lang="ja" sz="822"/>
            </a:br>
            <a:r>
              <a:rPr lang="ja" sz="822"/>
              <a:t>カテゴリーは「1. World（世界）」、「2. Sports（スポーツ）」、「3. Business（ビジネス）」、「4. Sci/Tech（科学/技術）」です。この初期プロンプトに基づくタスクの正確性（Accuracy）は76.9%でした。</a:t>
            </a:r>
            <a:br>
              <a:rPr lang="ja" sz="822"/>
            </a:br>
            <a:r>
              <a:rPr lang="ja" sz="822"/>
              <a:t>2. 書き換えられたプロンプト（Reward: EM）: 書き換えられたプロンプトでは、ニュース記事を同じ4つのカテゴリーに分類するというタスクが与えられますが、以下のような特定の要件が追加されています：</a:t>
            </a:r>
            <a:br>
              <a:rPr lang="ja" sz="822"/>
            </a:br>
            <a:r>
              <a:rPr lang="ja" sz="822"/>
              <a:t>    - 記事は事実に基づく客観的なものであること。記事は現在のもので、1ヶ月以内のものであること。記事は一般公衆に関連するものであること。記事は重要なニュースであること。記事は読みやすく理解しやすいものであること。記事は正確で事実の誤りがないこと。記事は偏りがないこと。</a:t>
            </a:r>
            <a:br>
              <a:rPr lang="ja" sz="822"/>
            </a:br>
            <a:r>
              <a:rPr lang="ja" sz="822"/>
              <a:t>    記事は完全で、トピックを理解するのに必要な情報をすべて含んでいること。記事は簡潔で、必要以上に長くないこと。記事はよく構成されており、読者が記事の流れを容易に追えること。記事は視覚的に魅力的で、明確かつ簡潔な言語を使用し、専門用語や技術用語を避けること。記事は文法的な誤りや誤植がないこと。</a:t>
            </a:r>
            <a:br>
              <a:rPr lang="ja" sz="822"/>
            </a:br>
            <a:r>
              <a:rPr lang="ja" sz="822"/>
              <a:t>3. この書き換えられたプロンプトに基づくタスクの正確性は84.5%でした。</a:t>
            </a:r>
            <a:br>
              <a:rPr lang="ja" sz="822"/>
            </a:br>
            <a:r>
              <a:rPr lang="ja" sz="822"/>
              <a:t>別の書き換えられたプロンプト（Reward: Perplexity + F1）: このプロンプトでは、ニュース記事を4つのカテゴリーのいずれかに分類するタスクが与えられます。</a:t>
            </a:r>
            <a:br>
              <a:rPr lang="ja" sz="822"/>
            </a:br>
            <a:r>
              <a:rPr lang="ja" sz="822"/>
              <a:t>そこでは、各カテゴリーに分類される記事の具体的な例が提示されています。このプロンプトに基づくタスクの正確性は84.1%でした​​。</a:t>
            </a:r>
            <a:endParaRPr sz="822"/>
          </a:p>
          <a:p>
            <a:pPr indent="0" lvl="0" marL="0" rtl="0" algn="l">
              <a:spcBef>
                <a:spcPts val="1200"/>
              </a:spcBef>
              <a:spcAft>
                <a:spcPts val="1200"/>
              </a:spcAft>
              <a:buNone/>
            </a:pPr>
            <a:r>
              <a:rPr lang="ja" sz="822"/>
              <a:t>これらの評価基準は、書き換えられたプロンプトがタスクの正確性にどのように影響するかを示すために使用されています。</a:t>
            </a:r>
            <a:br>
              <a:rPr lang="ja" sz="822"/>
            </a:br>
            <a:r>
              <a:rPr lang="ja" sz="822"/>
              <a:t>具体的な評価やプロンプトが無く話が薄味、この情報だけで実装すると別物が出来上がるレベル</a:t>
            </a:r>
            <a:endParaRPr sz="822"/>
          </a:p>
        </p:txBody>
      </p:sp>
      <p:pic>
        <p:nvPicPr>
          <p:cNvPr id="232" name="Google Shape;232;p42"/>
          <p:cNvPicPr preferRelativeResize="0"/>
          <p:nvPr/>
        </p:nvPicPr>
        <p:blipFill>
          <a:blip r:embed="rId3">
            <a:alphaModFix/>
          </a:blip>
          <a:stretch>
            <a:fillRect/>
          </a:stretch>
        </p:blipFill>
        <p:spPr>
          <a:xfrm>
            <a:off x="5297975" y="2699325"/>
            <a:ext cx="3664775" cy="10188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3"/>
          <p:cNvSpPr txBox="1"/>
          <p:nvPr>
            <p:ph idx="1" type="body"/>
          </p:nvPr>
        </p:nvSpPr>
        <p:spPr>
          <a:xfrm>
            <a:off x="0" y="0"/>
            <a:ext cx="9144000" cy="50496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ja" sz="1200" u="sng"/>
              <a:t>SpecGen: Automated Generation of Formal Program Specifications via Large Language Models</a:t>
            </a:r>
            <a:r>
              <a:rPr lang="ja" sz="1200" u="sng"/>
              <a:t> 2024</a:t>
            </a:r>
            <a:r>
              <a:rPr lang="ja" sz="1269" u="sng"/>
              <a:t>  </a:t>
            </a:r>
            <a:br>
              <a:rPr lang="ja" sz="1100"/>
            </a:br>
            <a:r>
              <a:rPr lang="ja" sz="1100" u="sng"/>
              <a:t>概要</a:t>
            </a:r>
            <a:br>
              <a:rPr lang="ja" sz="722"/>
            </a:br>
            <a:r>
              <a:rPr lang="ja" sz="722"/>
              <a:t>- ソフトウェア開発プロセスにおいて形式的プログラム仕様が重要な役割を果たすことを背景に、形式的プログラム仕様を自動生成するための新しい技術、SpecGenを提案。</a:t>
            </a:r>
            <a:br>
              <a:rPr lang="ja" sz="722"/>
            </a:br>
            <a:r>
              <a:rPr lang="ja" sz="722"/>
              <a:t>- SpecGenは、大規模言語モデルのコード理解能力を活用し、会話形式と変異演算子を用いて仕様書を生成する手法であり、従来の手法を上回る性能を示す。</a:t>
            </a:r>
            <a:br>
              <a:rPr lang="ja" sz="722"/>
            </a:br>
            <a:r>
              <a:rPr lang="ja" sz="722"/>
              <a:t>- 実験結果から、SpecGenは120プログラム中100プログラムに対して検証可能な仕様を生成し、入力プログラムの振る舞いを包括的に表現できることが示された。</a:t>
            </a:r>
            <a:endParaRPr sz="722"/>
          </a:p>
          <a:p>
            <a:pPr indent="0" lvl="0" marL="0" rtl="0" algn="l">
              <a:spcBef>
                <a:spcPts val="1200"/>
              </a:spcBef>
              <a:spcAft>
                <a:spcPts val="0"/>
              </a:spcAft>
              <a:buNone/>
            </a:pPr>
            <a:r>
              <a:rPr lang="ja" sz="1100" u="sng"/>
              <a:t>新規性</a:t>
            </a:r>
            <a:br>
              <a:rPr lang="ja" sz="1100"/>
            </a:br>
            <a:r>
              <a:rPr lang="ja" sz="800"/>
              <a:t>プログラムの動作や機能性を正確に記述するための仕様を生成します。このプロセスは、対話型アプローチと変異ベースの生成を組み合わせており、実験結果はSpecGenが従来の方法よりも優れた性能を示しています。</a:t>
            </a:r>
            <a:endParaRPr sz="800"/>
          </a:p>
          <a:p>
            <a:pPr indent="0" lvl="0" marL="0" rtl="0" algn="l">
              <a:spcBef>
                <a:spcPts val="1200"/>
              </a:spcBef>
              <a:spcAft>
                <a:spcPts val="0"/>
              </a:spcAft>
              <a:buNone/>
            </a:pPr>
            <a:r>
              <a:rPr lang="ja" sz="1100" u="sng"/>
              <a:t>手法</a:t>
            </a:r>
            <a:br>
              <a:rPr lang="ja" sz="800"/>
            </a:br>
            <a:r>
              <a:rPr lang="ja" sz="800"/>
              <a:t>SpecGenは二段階のプロセスで構成されています。</a:t>
            </a:r>
            <a:br>
              <a:rPr lang="ja" sz="800"/>
            </a:br>
            <a:r>
              <a:rPr lang="ja" sz="800"/>
              <a:t>第一段階では、LLMに基づいた対話型アプローチを用いて適切な仕様を生成します。</a:t>
            </a:r>
            <a:br>
              <a:rPr lang="ja" sz="800"/>
            </a:br>
            <a:r>
              <a:rPr lang="ja" sz="800"/>
              <a:t>この段階では、大規模言語モデル（LLM）を用いた対話型アプローチを採用します。</a:t>
            </a:r>
            <a:br>
              <a:rPr lang="ja" sz="800"/>
            </a:br>
            <a:r>
              <a:rPr lang="ja" sz="800"/>
              <a:t>これにより、与えられたプログラムに適切な仕様を生成することを目指します。</a:t>
            </a:r>
            <a:br>
              <a:rPr lang="ja" sz="800"/>
            </a:br>
            <a:r>
              <a:rPr lang="ja" sz="800"/>
              <a:t>対話型アプローチの主な利点は二つあります。まず、対話的な方法はLLMが生成する</a:t>
            </a:r>
            <a:br>
              <a:rPr lang="ja" sz="800"/>
            </a:br>
            <a:r>
              <a:rPr lang="ja" sz="800"/>
              <a:t>few shot 等を事前用いた一般的なプログラム知識から潜在的な構文エラーを自動的に修正するのに役立ちます。</a:t>
            </a:r>
            <a:br>
              <a:rPr lang="ja" sz="800"/>
            </a:br>
            <a:r>
              <a:rPr lang="ja" sz="800"/>
              <a:t>次に、検証器による検証失敗情報を次の会話中にモデルに提供することで、より望ましい内容の生成と潜在的なエラーの回避を支援します​​。</a:t>
            </a:r>
            <a:endParaRPr sz="800"/>
          </a:p>
          <a:p>
            <a:pPr indent="0" lvl="0" marL="0" rtl="0" algn="l">
              <a:spcBef>
                <a:spcPts val="1200"/>
              </a:spcBef>
              <a:spcAft>
                <a:spcPts val="0"/>
              </a:spcAft>
              <a:buNone/>
            </a:pPr>
            <a:r>
              <a:rPr lang="ja" sz="800"/>
              <a:t>初期プロンプトの構築後、LLMによるモデル出力を得るためにクエリが行われます。</a:t>
            </a:r>
            <a:br>
              <a:rPr lang="ja" sz="800"/>
            </a:br>
            <a:r>
              <a:rPr lang="ja" sz="800"/>
              <a:t>生成された仕様が検証器によってパスするか、または最大反復回数に達するまで、会話は反復的に繰り返されます。</a:t>
            </a:r>
            <a:br>
              <a:rPr lang="ja" sz="800"/>
            </a:br>
            <a:r>
              <a:rPr lang="ja" sz="800"/>
              <a:t>このプロセスを通じて、LLMは検証器によって生成された検証失敗情報を組み込んで会話的に仕様を生成します。これにより、検証可能な仕様が生成されるまでプロセスが継続されます​​。</a:t>
            </a:r>
            <a:endParaRPr sz="800"/>
          </a:p>
          <a:p>
            <a:pPr indent="0" lvl="0" marL="0" rtl="0" algn="l">
              <a:spcBef>
                <a:spcPts val="1200"/>
              </a:spcBef>
              <a:spcAft>
                <a:spcPts val="0"/>
              </a:spcAft>
              <a:buNone/>
            </a:pPr>
            <a:r>
              <a:rPr lang="ja" sz="800"/>
              <a:t>第二段階では、LLMが正確な仕様を生成できない場合に、4つの変異オペレータを適用し、変異した仕様の中から選択する新しいヒューリスティック選択戦略(Mutation-based Specification Generation)を用います。そして、変異した仕様の中から検証可能な仕様を選択するために、新しいヒューリスティックな選択戦略を採用します。</a:t>
            </a:r>
            <a:br>
              <a:rPr lang="ja" sz="800"/>
            </a:br>
            <a:r>
              <a:rPr lang="ja" sz="800"/>
              <a:t>この選択戦略は効率的に変異した仕様のセットを選択し、検証に最も成功する可能性が高いものを選び出します​​。</a:t>
            </a:r>
            <a:br>
              <a:rPr lang="ja" sz="800"/>
            </a:br>
            <a:r>
              <a:rPr lang="ja" sz="800"/>
              <a:t>1. MutationBasedGen関数</a:t>
            </a:r>
            <a:br>
              <a:rPr lang="ja" sz="800"/>
            </a:br>
            <a:r>
              <a:rPr lang="ja" sz="800"/>
              <a:t>    - 入力: テンプレート仕様のセット Et 、変異セット M</a:t>
            </a:r>
            <a:br>
              <a:rPr lang="ja" sz="800"/>
            </a:br>
            <a:r>
              <a:rPr lang="ja" sz="800"/>
              <a:t>    - 出力: 検証済み仕様のセット E</a:t>
            </a:r>
            <a:br>
              <a:rPr lang="ja" sz="800"/>
            </a:br>
            <a:r>
              <a:rPr lang="ja" sz="800"/>
              <a:t>    - プロセス:</a:t>
            </a:r>
            <a:br>
              <a:rPr lang="ja" sz="800"/>
            </a:br>
            <a:r>
              <a:rPr lang="ja" sz="800"/>
              <a:t>        - SpecMutation関数を使用して、Et に M を適用し、変異した仕様のセット Emutated を生成します。</a:t>
            </a:r>
            <a:br>
              <a:rPr lang="ja" sz="800"/>
            </a:br>
            <a:r>
              <a:rPr lang="ja" sz="800"/>
              <a:t>        - 次に、SpecSelection関数を使用して、 Emutated から検証可能な仕様のサブセット E を選択します</a:t>
            </a:r>
            <a:br>
              <a:rPr lang="ja" sz="800"/>
            </a:br>
            <a:r>
              <a:rPr lang="ja" sz="800"/>
              <a:t>2. SpecMutation関数</a:t>
            </a:r>
            <a:br>
              <a:rPr lang="ja" sz="800"/>
            </a:br>
            <a:r>
              <a:rPr lang="ja" sz="800"/>
              <a:t>    - 目的: テンプレート仕様に変異を適用し、候補となる仕様のセットを生成する。</a:t>
            </a:r>
            <a:br>
              <a:rPr lang="ja" sz="800"/>
            </a:br>
            <a:r>
              <a:rPr lang="ja" sz="800"/>
              <a:t>    - プロセス:</a:t>
            </a:r>
            <a:br>
              <a:rPr lang="ja" sz="800"/>
            </a:br>
            <a:r>
              <a:rPr lang="ja" sz="800"/>
              <a:t>        - まず、空のセット Emutated を作成します。</a:t>
            </a:r>
            <a:br>
              <a:rPr lang="ja" sz="800"/>
            </a:br>
            <a:r>
              <a:rPr lang="ja" sz="800"/>
              <a:t>        - Et の各仕様 e について、変異オペレータ M を適用し、Emutated に結果を追加します。</a:t>
            </a:r>
            <a:br>
              <a:rPr lang="ja" sz="800"/>
            </a:br>
            <a:r>
              <a:rPr lang="ja" sz="800"/>
              <a:t>3. SpecSelection関数</a:t>
            </a:r>
            <a:br>
              <a:rPr lang="ja" sz="800"/>
            </a:br>
            <a:r>
              <a:rPr lang="ja" sz="800"/>
              <a:t>    - 目的: 変異した仕様のセットから検証可能な仕様のサブセットを選択する。</a:t>
            </a:r>
            <a:br>
              <a:rPr lang="ja" sz="800"/>
            </a:br>
            <a:r>
              <a:rPr lang="ja" sz="800"/>
              <a:t>    - プロセス:</a:t>
            </a:r>
            <a:br>
              <a:rPr lang="ja" sz="800"/>
            </a:br>
            <a:r>
              <a:rPr lang="ja" sz="800"/>
              <a:t>        - 初期に選択されたサブセット Eselected を Et に設定します。</a:t>
            </a:r>
            <a:br>
              <a:rPr lang="ja" sz="800"/>
            </a:br>
            <a:r>
              <a:rPr lang="ja" sz="800"/>
              <a:t>        - 検証器を使用して Eselected の正確性を繰り返しチェックし、検証に失敗した仕様のセット Erefuted  を取得します。</a:t>
            </a:r>
            <a:br>
              <a:rPr lang="ja" sz="800"/>
            </a:br>
            <a:r>
              <a:rPr lang="ja" sz="800"/>
              <a:t>        - 次に、ReSelect関数を使用して、Erefuted から失敗した仕様を別の変異したバリアントに置き換えます。</a:t>
            </a:r>
            <a:br>
              <a:rPr lang="ja" sz="800"/>
            </a:br>
            <a:r>
              <a:rPr lang="ja" sz="800"/>
              <a:t>        - このプロセスは、Erefuted が空になるまで繰り返します。</a:t>
            </a:r>
            <a:br>
              <a:rPr lang="ja" sz="800"/>
            </a:br>
            <a:r>
              <a:rPr lang="ja" sz="800"/>
              <a:t>4. ReSelect関数</a:t>
            </a:r>
            <a:br>
              <a:rPr lang="ja" sz="800"/>
            </a:br>
            <a:r>
              <a:rPr lang="ja" sz="800"/>
              <a:t>    - 目的: 検証に失敗した仕様を別の変異したバリアントに置き換える。</a:t>
            </a:r>
            <a:br>
              <a:rPr lang="ja" sz="800"/>
            </a:br>
            <a:r>
              <a:rPr lang="ja" sz="800"/>
              <a:t>    - プロセス:</a:t>
            </a:r>
            <a:br>
              <a:rPr lang="ja" sz="800"/>
            </a:br>
            <a:r>
              <a:rPr lang="ja" sz="800"/>
              <a:t>        - Erefuted の各仕様について、それを Emutated および Eselected から削除します。</a:t>
            </a:r>
            <a:br>
              <a:rPr lang="ja" sz="800"/>
            </a:br>
            <a:r>
              <a:rPr lang="ja" sz="800"/>
              <a:t>        - 同じテンプレート仕様から生成された変異した仕様の「ファミリー」から、ヒューリスティックによる選択を行い、選択された仕様を Eselected に追加します</a:t>
            </a:r>
            <a:endParaRPr sz="800"/>
          </a:p>
          <a:p>
            <a:pPr indent="0" lvl="0" marL="0" rtl="0" algn="l">
              <a:spcBef>
                <a:spcPts val="1200"/>
              </a:spcBef>
              <a:spcAft>
                <a:spcPts val="0"/>
              </a:spcAft>
              <a:buNone/>
            </a:pPr>
            <a:r>
              <a:rPr lang="ja" sz="1122" u="sng"/>
              <a:t>結果</a:t>
            </a:r>
            <a:br>
              <a:rPr lang="ja" sz="1122"/>
            </a:br>
            <a:r>
              <a:rPr lang="ja" sz="822"/>
              <a:t>実験では、120のテストケースを含むデータセットを手動で構築しました。SpecGenは、120プログラム中100のプログラムに対して検証可能な仕様を生成し、既存の純粋LLMベースのアプローチや従来の仕様生成ツールを上回る結果を示しました。</a:t>
            </a:r>
            <a:br>
              <a:rPr lang="ja" sz="822"/>
            </a:br>
            <a:r>
              <a:rPr lang="ja" sz="822"/>
              <a:t>可能な応用: SpecGenは、ソフトウェア開発者が高品質なプログラム仕様を効率的に生成するのを助けることができます。これにより、要求分析、ソフトウェアテスト、検証のプロセスが改善される可能性があります。</a:t>
            </a:r>
            <a:endParaRPr sz="822"/>
          </a:p>
          <a:p>
            <a:pPr indent="0" lvl="0" marL="0" rtl="0" algn="l">
              <a:spcBef>
                <a:spcPts val="1200"/>
              </a:spcBef>
              <a:spcAft>
                <a:spcPts val="1200"/>
              </a:spcAft>
              <a:buNone/>
            </a:pPr>
            <a:r>
              <a:rPr lang="ja" sz="822"/>
              <a:t>一段階目から二段階目に遷移する判断基準が不和ついているのと一段階目で完成することはほぼなさそう</a:t>
            </a:r>
            <a:endParaRPr sz="822"/>
          </a:p>
        </p:txBody>
      </p:sp>
      <p:pic>
        <p:nvPicPr>
          <p:cNvPr id="238" name="Google Shape;238;p43"/>
          <p:cNvPicPr preferRelativeResize="0"/>
          <p:nvPr/>
        </p:nvPicPr>
        <p:blipFill>
          <a:blip r:embed="rId3">
            <a:alphaModFix/>
          </a:blip>
          <a:stretch>
            <a:fillRect/>
          </a:stretch>
        </p:blipFill>
        <p:spPr>
          <a:xfrm>
            <a:off x="4098851" y="2279775"/>
            <a:ext cx="4992974" cy="1399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4"/>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Code Generation with AlphaCodium: From Prompt Engineering to Flow Engineering</a:t>
            </a:r>
            <a:r>
              <a:rPr lang="ja" sz="1200" u="sng"/>
              <a:t> 2024</a:t>
            </a:r>
            <a:r>
              <a:rPr lang="ja" sz="1269" u="sng"/>
              <a:t>  </a:t>
            </a:r>
            <a:br>
              <a:rPr lang="ja" sz="1100"/>
            </a:br>
            <a:r>
              <a:rPr lang="ja" sz="1100" u="sng"/>
              <a:t>概要</a:t>
            </a:r>
            <a:br>
              <a:rPr lang="ja" sz="722"/>
            </a:br>
            <a:r>
              <a:rPr lang="ja" sz="722"/>
              <a:t>- コーディング作業を行う際のプロンプトエンジニアリング手法として、フローエンジニアリングを提案。</a:t>
            </a:r>
            <a:br>
              <a:rPr lang="ja" sz="722"/>
            </a:br>
            <a:r>
              <a:rPr lang="ja" sz="722"/>
              <a:t>- AlphaCodiumはテストベースの多段階のコード指向イテレーションフローであり、コンペティティブプログラミング問題を含むCodeContestsデータセットで結果を大幅に改善。</a:t>
            </a:r>
            <a:br>
              <a:rPr lang="ja" sz="722"/>
            </a:br>
            <a:r>
              <a:rPr lang="ja" sz="722"/>
              <a:t>- GPT-4の正確性（pass@5）は、単一の適切に設計された直接プロンプトで19%からAlphaCodiumフローで44%に向上。</a:t>
            </a:r>
            <a:br>
              <a:rPr lang="ja" sz="722"/>
            </a:br>
            <a:r>
              <a:rPr lang="ja" sz="722"/>
              <a:t>https://github.com/Codium-ai/AlphaCodium</a:t>
            </a:r>
            <a:endParaRPr sz="722"/>
          </a:p>
          <a:p>
            <a:pPr indent="0" lvl="0" marL="0" rtl="0" algn="l">
              <a:spcBef>
                <a:spcPts val="1200"/>
              </a:spcBef>
              <a:spcAft>
                <a:spcPts val="0"/>
              </a:spcAft>
              <a:buNone/>
            </a:pPr>
            <a:r>
              <a:rPr lang="ja" sz="1100" u="sng"/>
              <a:t>新規性</a:t>
            </a:r>
            <a:br>
              <a:rPr lang="ja" sz="1100"/>
            </a:br>
            <a:r>
              <a:rPr lang="ja" sz="800"/>
              <a:t>コード生成タスクには、これまでの研究では、AlphaCodeやCodeChainなどのシステムが開発され、競技プログラミングタスクにおいて一定の成功を収めています。しかし、これらの手法は特定のタスクに対してモデルを微調整する必要があったり、計算コストが高かったりと、実用的な使用には制限がありました。そこでAlphaCodiumは、コード問題に対するLLMの性能を向上させる、テストベースの多段階のコード指向反復フローです。競技プログラミング問題を含む厳しいコード生成データセット「CodeContests」でAlphaCodiumをテストし、このフローによって結果が一貫してかつ大幅に改善されました</a:t>
            </a:r>
            <a:endParaRPr sz="800"/>
          </a:p>
          <a:p>
            <a:pPr indent="0" lvl="0" marL="0" rtl="0" algn="l">
              <a:spcBef>
                <a:spcPts val="1200"/>
              </a:spcBef>
              <a:spcAft>
                <a:spcPts val="0"/>
              </a:spcAft>
              <a:buNone/>
            </a:pPr>
            <a:r>
              <a:rPr lang="ja" sz="1100" u="sng"/>
              <a:t>手法</a:t>
            </a:r>
            <a:br>
              <a:rPr lang="ja" sz="800"/>
            </a:br>
            <a:r>
              <a:rPr lang="ja" sz="800"/>
              <a:t>AlphaCodium（pre processing）のフローフローは以下の通りです。</a:t>
            </a:r>
            <a:br>
              <a:rPr lang="ja" sz="800"/>
            </a:br>
            <a:r>
              <a:rPr lang="ja" sz="800"/>
              <a:t>ざっくり版</a:t>
            </a:r>
            <a:br>
              <a:rPr lang="ja" sz="800"/>
            </a:br>
            <a:r>
              <a:rPr lang="ja" sz="800"/>
              <a:t>1. 前処理を行う</a:t>
            </a:r>
            <a:br>
              <a:rPr lang="ja" sz="800"/>
            </a:br>
            <a:r>
              <a:rPr lang="ja" sz="800"/>
              <a:t>- 問題とPublic Tests（解答検証用のテスト）を用意する</a:t>
            </a:r>
            <a:br>
              <a:rPr lang="ja" sz="800"/>
            </a:br>
            <a:r>
              <a:rPr lang="ja" sz="800"/>
              <a:t>- 複数の解答（文章）を生成する</a:t>
            </a:r>
            <a:br>
              <a:rPr lang="ja" sz="800"/>
            </a:br>
            <a:r>
              <a:rPr lang="ja" sz="800"/>
              <a:t>- 解答を品質でランク付けする</a:t>
            </a:r>
            <a:br>
              <a:rPr lang="ja" sz="800"/>
            </a:br>
            <a:r>
              <a:rPr lang="ja" sz="800"/>
              <a:t>- Public Testsを検証する</a:t>
            </a:r>
            <a:br>
              <a:rPr lang="ja" sz="800"/>
            </a:br>
            <a:r>
              <a:rPr lang="ja" sz="800"/>
              <a:t>- 追加のTestを作成する（AIテスト）</a:t>
            </a:r>
            <a:br>
              <a:rPr lang="ja" sz="800"/>
            </a:br>
            <a:r>
              <a:rPr lang="ja" sz="800"/>
              <a:t>2. 反復する</a:t>
            </a:r>
            <a:br>
              <a:rPr lang="ja" sz="800"/>
            </a:br>
            <a:r>
              <a:rPr lang="ja" sz="800"/>
              <a:t>- 最初のコードベースの解答を生成する</a:t>
            </a:r>
            <a:br>
              <a:rPr lang="ja" sz="800"/>
            </a:br>
            <a:r>
              <a:rPr lang="ja" sz="800"/>
              <a:t>- 解答をPublic Testsで試す</a:t>
            </a:r>
            <a:br>
              <a:rPr lang="ja" sz="800"/>
            </a:br>
            <a:r>
              <a:rPr lang="ja" sz="800"/>
              <a:t>- 結果に基づいて改善する</a:t>
            </a:r>
            <a:br>
              <a:rPr lang="ja" sz="800"/>
            </a:br>
            <a:r>
              <a:rPr lang="ja" sz="800"/>
              <a:t>- AIテストを使用してさらに反復して洗練する</a:t>
            </a:r>
            <a:endParaRPr sz="800"/>
          </a:p>
          <a:p>
            <a:pPr indent="0" lvl="0" marL="0" rtl="0" algn="l">
              <a:spcBef>
                <a:spcPts val="1200"/>
              </a:spcBef>
              <a:spcAft>
                <a:spcPts val="0"/>
              </a:spcAft>
              <a:buNone/>
            </a:pPr>
            <a:br>
              <a:rPr lang="ja" sz="800"/>
            </a:br>
            <a:r>
              <a:rPr lang="ja" sz="800"/>
              <a:t>1. 問題の反映 (Reflection of the Problem): このステージでは、与えられたプログラミング問題をLLMが自然言語で理解し、問題のキーポイントを特定します。</a:t>
            </a:r>
            <a:br>
              <a:rPr lang="ja" sz="800"/>
            </a:br>
            <a:r>
              <a:rPr lang="ja" sz="800"/>
              <a:t>2. 公開テストの理由付け (Rationale for Public Test Cases): LLMは、公開テストケースを使用して、問題に対する理解を深めます。</a:t>
            </a:r>
            <a:br>
              <a:rPr lang="ja" sz="800"/>
            </a:br>
            <a:r>
              <a:rPr lang="ja" sz="800"/>
              <a:t>これにより、問題の特定の側面やエッジケースに対する洞察が得られます。</a:t>
            </a:r>
            <a:br>
              <a:rPr lang="ja" sz="800"/>
            </a:br>
            <a:r>
              <a:rPr lang="ja" sz="800"/>
              <a:t>3. 解決策の生成 (Generation of Solutions): LLMは、これまでの理解を基にして、潜在的な解決策を生成します。この段階では、様々なアプローチやアルゴリズムが試されることがあります。</a:t>
            </a:r>
            <a:br>
              <a:rPr lang="ja" sz="800"/>
            </a:br>
            <a:r>
              <a:rPr lang="ja" sz="800"/>
              <a:t>4. 解決策のランキング (Ranking of Solutions): 生成された複数の解決策の中から、最も有望と思われる解決策を選択します。この選択は、解決策の正確性、効率性、および問題への適合度に基づいて行われます。</a:t>
            </a:r>
            <a:br>
              <a:rPr lang="ja" sz="800"/>
            </a:br>
            <a:r>
              <a:rPr lang="ja" sz="800"/>
              <a:t>5. テストの生成 (Generation of AI Tests): LLMは、生成された解決策を評価するためのテストケースを作成します。これにより、解決策がさまざまなシナリオやエッジケースに対応できるかをテストします。</a:t>
            </a:r>
            <a:br>
              <a:rPr lang="ja" sz="800"/>
            </a:br>
            <a:r>
              <a:rPr lang="ja" sz="800"/>
              <a:t>6. 公開テストと生成テストの反復 (Iteration with Public and AI-generated Tests): 生成された解決策は、公開テストケースとAIが生成したテストケースの両方を使用して評価されます。これにより、解決策の堅牢性と信頼性が確認されます。</a:t>
            </a:r>
            <a:endParaRPr sz="800"/>
          </a:p>
          <a:p>
            <a:pPr indent="0" lvl="0" marL="0" rtl="0" algn="l">
              <a:spcBef>
                <a:spcPts val="1200"/>
              </a:spcBef>
              <a:spcAft>
                <a:spcPts val="0"/>
              </a:spcAft>
              <a:buNone/>
            </a:pPr>
            <a:r>
              <a:rPr lang="ja" sz="800"/>
              <a:t>AlphaCodiumのコードイテレーション（code iterations）のプロセスは以下のステップで構成されています。</a:t>
            </a:r>
            <a:br>
              <a:rPr lang="ja" sz="800"/>
            </a:br>
            <a:r>
              <a:rPr lang="ja" sz="800"/>
              <a:t>1. 初期コード生成 (Initial Code Generation): 最初に、LLMはプロンプトに基づいて初期のコードを生成します。このコードは問題の基本的な要求を満たすことを目指しています。</a:t>
            </a:r>
            <a:br>
              <a:rPr lang="ja" sz="800"/>
            </a:br>
            <a:r>
              <a:rPr lang="ja" sz="800"/>
              <a:t>2. テストケースの生成と評価 (Test Case Generation and Evaluation): 次に、LLMはコードをテストするためのテストケースを生成します。これには、問題の仕様に基づく公開テストケースと、LLM自体によって生成される追加のテストケースが含まれます。</a:t>
            </a:r>
            <a:br>
              <a:rPr lang="ja" sz="800"/>
            </a:br>
            <a:r>
              <a:rPr lang="ja" sz="800"/>
              <a:t>3. コードの修正 (Code Revision): テストケースでの評価の結果に基づき、コードに必要な修正が加えられます。これには、バグの修正、エッジケースへの対応、またはパフォーマンスの向上が含まれることがあります。</a:t>
            </a:r>
            <a:br>
              <a:rPr lang="ja" sz="800"/>
            </a:br>
            <a:r>
              <a:rPr lang="ja" sz="800"/>
              <a:t>4. イテレーションの繰り返し (Iterative Repetition): コードの修正とテストケースの評価は、満足のいく結果が得られるまで繰り返されます。各イテレーションはコードの品質と効率を向上させることを目指しています。</a:t>
            </a:r>
            <a:br>
              <a:rPr lang="ja" sz="800"/>
            </a:br>
            <a:r>
              <a:rPr lang="ja" sz="800"/>
              <a:t>5. 最終的なコードの確定 (Finalization of Code): コードがすべてのテストケースに対して正しく動作し、問題の要件を満たすと判断された場合、そのコードが最終的な解決策として確定されます。</a:t>
            </a:r>
            <a:endParaRPr sz="800"/>
          </a:p>
          <a:p>
            <a:pPr indent="0" lvl="0" marL="0" rtl="0" algn="l">
              <a:spcBef>
                <a:spcPts val="1200"/>
              </a:spcBef>
              <a:spcAft>
                <a:spcPts val="0"/>
              </a:spcAft>
              <a:buNone/>
            </a:pPr>
            <a:r>
              <a:rPr lang="ja" sz="1122" u="sng"/>
              <a:t>結果</a:t>
            </a:r>
            <a:br>
              <a:rPr lang="ja" sz="1122"/>
            </a:br>
            <a:r>
              <a:rPr lang="ja" sz="822"/>
              <a:t>AlphaCodiumフローは、CodeContestsの問題に対して一貫して性能を向上させました。例えば、GPT-4の場合、単一の直接プロンプトでは19%の精度だったのが、AlphaCodiumフローを使用すると44%に向上しました。</a:t>
            </a:r>
            <a:endParaRPr sz="822"/>
          </a:p>
          <a:p>
            <a:pPr indent="0" lvl="0" marL="0" rtl="0" algn="l">
              <a:spcBef>
                <a:spcPts val="1200"/>
              </a:spcBef>
              <a:spcAft>
                <a:spcPts val="1200"/>
              </a:spcAft>
              <a:buNone/>
            </a:pPr>
            <a:r>
              <a:rPr lang="ja" sz="822"/>
              <a:t>一段階目から二段階目に遷移する判断基準が</a:t>
            </a:r>
            <a:r>
              <a:rPr lang="ja" sz="822"/>
              <a:t>不和ついてるので</a:t>
            </a:r>
            <a:r>
              <a:rPr lang="ja" sz="822"/>
              <a:t>一段階目で完成することはほぼなさそう</a:t>
            </a:r>
            <a:endParaRPr sz="822"/>
          </a:p>
        </p:txBody>
      </p:sp>
      <p:pic>
        <p:nvPicPr>
          <p:cNvPr id="244" name="Google Shape;244;p44"/>
          <p:cNvPicPr preferRelativeResize="0"/>
          <p:nvPr/>
        </p:nvPicPr>
        <p:blipFill>
          <a:blip r:embed="rId3">
            <a:alphaModFix/>
          </a:blip>
          <a:stretch>
            <a:fillRect/>
          </a:stretch>
        </p:blipFill>
        <p:spPr>
          <a:xfrm>
            <a:off x="4197875" y="1190650"/>
            <a:ext cx="3959451" cy="16633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5"/>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Are Emergent Abilities of Large Language Models a Mirage </a:t>
            </a:r>
            <a:r>
              <a:rPr lang="ja" sz="1200" u="sng"/>
              <a:t>2024</a:t>
            </a:r>
            <a:r>
              <a:rPr lang="ja" sz="1269" u="sng"/>
              <a:t>  </a:t>
            </a:r>
            <a:br>
              <a:rPr lang="ja" sz="1100"/>
            </a:br>
            <a:r>
              <a:rPr lang="ja" sz="1100" u="sng"/>
              <a:t>概要</a:t>
            </a:r>
            <a:br>
              <a:rPr lang="ja" sz="722"/>
            </a:br>
            <a:r>
              <a:rPr lang="ja" sz="722"/>
              <a:t>LLM</a:t>
            </a:r>
            <a:r>
              <a:rPr lang="ja" sz="722"/>
              <a:t>が持つ緊急能力（Emergent Abilities）という特定の規模になると発言する能力について、これらがモデルのスケールにおける基本的な変化ではなく、研究者の選択した計量法によるものである可能性を提示</a:t>
            </a:r>
            <a:br>
              <a:rPr lang="ja" sz="722"/>
            </a:br>
            <a:r>
              <a:rPr lang="ja" sz="722"/>
              <a:t>特に非線形や不連続な計量法は、顕著な緊急能力を生み出すが、線形や連続的な計量法ではモデルのパフォーマンスに滑らかで予測可能な変化をもたらすと主張。</a:t>
            </a:r>
            <a:br>
              <a:rPr lang="ja" sz="722"/>
            </a:br>
            <a:endParaRPr sz="722"/>
          </a:p>
          <a:p>
            <a:pPr indent="0" lvl="0" marL="0" rtl="0" algn="l">
              <a:spcBef>
                <a:spcPts val="1200"/>
              </a:spcBef>
              <a:spcAft>
                <a:spcPts val="0"/>
              </a:spcAft>
              <a:buNone/>
            </a:pPr>
            <a:r>
              <a:rPr lang="ja" sz="1100" u="sng"/>
              <a:t>新規性</a:t>
            </a:r>
            <a:br>
              <a:rPr lang="ja" sz="1100"/>
            </a:br>
            <a:r>
              <a:rPr lang="ja" sz="800"/>
              <a:t>大規模言語モデル（LLMs）が示す「緊急能力」についての研究が増えている。これは小規模モデルには存在しないが、大規模モデルにおいて突然現れる能力のことを指す。これまでの研究では、これらの能力はモデルのスケールアップに伴う根本的な変化によるものとされてきたが、本研究ではこれに疑問を呈し、研究者の選択した計量法による物ではないかと主張</a:t>
            </a:r>
            <a:endParaRPr sz="800"/>
          </a:p>
          <a:p>
            <a:pPr indent="0" lvl="0" marL="0" rtl="0" algn="l">
              <a:spcBef>
                <a:spcPts val="1200"/>
              </a:spcBef>
              <a:spcAft>
                <a:spcPts val="0"/>
              </a:spcAft>
              <a:buNone/>
            </a:pPr>
            <a:r>
              <a:rPr lang="ja" sz="1100" u="sng"/>
              <a:t>手法</a:t>
            </a:r>
            <a:br>
              <a:rPr lang="ja" sz="800"/>
            </a:br>
            <a:r>
              <a:rPr lang="ja" sz="800"/>
              <a:t>1. </a:t>
            </a:r>
            <a:r>
              <a:rPr lang="ja" sz="800"/>
              <a:t>InstructGPT/GPT-3モデル家族を使用し、計量法の選択がパフォーマンスに与える影響についての予測を検証。</a:t>
            </a:r>
            <a:br>
              <a:rPr lang="ja" sz="800"/>
            </a:br>
            <a:r>
              <a:rPr lang="ja" sz="800"/>
              <a:t>2. BIG-Benchのメタ分析を行い、特定の計量法においてのみ緊急能力が現れることを明らかにする。</a:t>
            </a:r>
            <a:br>
              <a:rPr lang="ja" sz="800"/>
            </a:br>
            <a:r>
              <a:rPr lang="ja" sz="800"/>
              <a:t>3. ビジョンタスクにおいて、計量法を変えることで未観測の緊急能力を引き出す。</a:t>
            </a:r>
            <a:endParaRPr sz="800"/>
          </a:p>
          <a:p>
            <a:pPr indent="0" lvl="0" marL="0" rtl="0" algn="l">
              <a:spcBef>
                <a:spcPts val="1200"/>
              </a:spcBef>
              <a:spcAft>
                <a:spcPts val="0"/>
              </a:spcAft>
              <a:buNone/>
            </a:pPr>
            <a:r>
              <a:rPr lang="ja" sz="800"/>
              <a:t>この論文における代替的説明の数学モデルについて</a:t>
            </a:r>
            <a:br>
              <a:rPr lang="ja" sz="800"/>
            </a:br>
            <a:r>
              <a:rPr lang="ja" sz="800"/>
              <a:t>1. モデルのパフォーマンス変化: モデルファミリー内で、テストロスがモデルパラメータ数と共に滑らかに、</a:t>
            </a:r>
            <a:br>
              <a:rPr lang="ja" sz="800"/>
            </a:br>
            <a:r>
              <a:rPr lang="ja" sz="800"/>
              <a:t>連続的に、予測可能に低下すると仮定されています。これはニューラルスケーリング法則として</a:t>
            </a:r>
            <a:br>
              <a:rPr lang="ja" sz="800"/>
            </a:br>
            <a:r>
              <a:rPr lang="ja" sz="800"/>
              <a:t>知られる現象に基づいています。具体的には、各モデルのトークンごとのクロスエントロピーが</a:t>
            </a:r>
            <a:br>
              <a:rPr lang="ja" sz="800"/>
            </a:br>
            <a:r>
              <a:rPr lang="ja" sz="800"/>
              <a:t>パラメータ数Nの関数としてパワーローで減少するとされています（c &gt; 0, α &lt; 0とする）​​。</a:t>
            </a:r>
            <a:br>
              <a:rPr lang="ja" sz="800"/>
            </a:br>
            <a:r>
              <a:rPr lang="ja" sz="800"/>
              <a:t>2. 非線形計量法と線形計量法の比較: 研究者が非線形計量法（例：Accuracy）から</a:t>
            </a:r>
            <a:br>
              <a:rPr lang="ja" sz="800"/>
            </a:br>
            <a:r>
              <a:rPr lang="ja" sz="800"/>
              <a:t>線形計量法（例：Token Edit Distance）に切り替えると、トークンごとのエラー率が目標長さに対して</a:t>
            </a:r>
            <a:br>
              <a:rPr lang="ja" sz="800"/>
            </a:br>
            <a:r>
              <a:rPr lang="ja" sz="800"/>
              <a:t>準線形にスケールすることが示されています。</a:t>
            </a:r>
            <a:br>
              <a:rPr lang="ja" sz="800"/>
            </a:br>
            <a:r>
              <a:rPr lang="ja" sz="800"/>
              <a:t>Token Edit Distanceは以下のように表されます：Token Edit Distance(N) ≈ L (1 - pN) = L (1 - exp(- (N/c)α))。</a:t>
            </a:r>
            <a:br>
              <a:rPr lang="ja" sz="800"/>
            </a:br>
            <a:r>
              <a:rPr lang="ja" sz="800"/>
              <a:t>この線形計量法はモデルパフォーマンスの滑らかで予測可能な変化を明らかにします​​。</a:t>
            </a:r>
            <a:br>
              <a:rPr lang="ja" sz="800"/>
            </a:br>
            <a:r>
              <a:rPr lang="ja" sz="800"/>
              <a:t>3. 非線形および不連続計量法の影響: 非線形計量法（例：Accuracy）を使用すると、</a:t>
            </a:r>
            <a:br>
              <a:rPr lang="ja" sz="800"/>
            </a:br>
            <a:r>
              <a:rPr lang="ja" sz="800"/>
              <a:t>パフォーマンスが急激かつ予測不可能に変化し、不連続計量法（例：Multiple Choice Grade）を使用すると、</a:t>
            </a:r>
            <a:br>
              <a:rPr lang="ja" sz="800"/>
            </a:br>
            <a:r>
              <a:rPr lang="ja" sz="800"/>
              <a:t>パフォーマンスが断続的にスケールされます​​。</a:t>
            </a:r>
            <a:br>
              <a:rPr lang="ja" sz="800"/>
            </a:br>
            <a:r>
              <a:rPr lang="ja" sz="800"/>
              <a:t>4. 算数タスクにおけるパフォーマンス: 2桁の整数の2ショット乗算と4桁の整数の2ショット加算のタスクで、</a:t>
            </a:r>
            <a:br>
              <a:rPr lang="ja" sz="800"/>
            </a:br>
            <a:r>
              <a:rPr lang="ja" sz="800"/>
              <a:t>GPTファミリーは、Accuracyという非線形計量法を使用すると緊急能力を示しますが、</a:t>
            </a:r>
            <a:br>
              <a:rPr lang="ja" sz="800"/>
            </a:br>
            <a:r>
              <a:rPr lang="ja" sz="800"/>
              <a:t>Token Edit Distanceという線形計量法に切り替えると、パフォーマンスが滑らかで予測可能に改善されます​​。</a:t>
            </a:r>
            <a:br>
              <a:rPr lang="ja" sz="800"/>
            </a:br>
            <a:r>
              <a:rPr lang="ja" sz="800"/>
              <a:t>5. 計量法の変更による緊急能力の消失: 非線形計量法から線形計量法への変更（例：Token Edit Distance）や、</a:t>
            </a:r>
            <a:br>
              <a:rPr lang="ja" sz="800"/>
            </a:br>
            <a:r>
              <a:rPr lang="ja" sz="800"/>
              <a:t>不連続計量法から連続計量法への変更（例：Brier Score）により、タスクパフォーマンスの滑らかで</a:t>
            </a:r>
            <a:br>
              <a:rPr lang="ja" sz="800"/>
            </a:br>
            <a:r>
              <a:rPr lang="ja" sz="800"/>
              <a:t>予測可能な改善が明らかにされ、緊急能力は研究者の選択した計量法によって生じるものであり、</a:t>
            </a:r>
            <a:br>
              <a:rPr lang="ja" sz="800"/>
            </a:br>
            <a:r>
              <a:rPr lang="ja" sz="800"/>
              <a:t>モデルファミリーの特定タスクにおける根本的な変化ではないことが示されています​​。</a:t>
            </a:r>
            <a:endParaRPr sz="800"/>
          </a:p>
          <a:p>
            <a:pPr indent="0" lvl="0" marL="0" rtl="0" algn="l">
              <a:spcBef>
                <a:spcPts val="1200"/>
              </a:spcBef>
              <a:spcAft>
                <a:spcPts val="0"/>
              </a:spcAft>
              <a:buNone/>
            </a:pPr>
            <a:r>
              <a:rPr lang="ja" sz="1122" u="sng"/>
              <a:t>結果</a:t>
            </a:r>
            <a:br>
              <a:rPr lang="ja" sz="1122"/>
            </a:br>
            <a:r>
              <a:rPr lang="ja" sz="822"/>
              <a:t>1. 非線形または不連続な計量法を使用すると、モデルのパフォーマンスに急激で予測不可能な変化が生じるが、線形または連続的な計量法ではパフォーマンスの滑らかで予測可能な変化が見られる。</a:t>
            </a:r>
            <a:br>
              <a:rPr lang="ja" sz="822"/>
            </a:br>
            <a:r>
              <a:rPr lang="ja" sz="822"/>
              <a:t>2. 多くの緊急能力は、特定の計量法（特に非線形または不連続な計量法）に依存していることが判明。</a:t>
            </a:r>
            <a:br>
              <a:rPr lang="ja" sz="822"/>
            </a:br>
            <a:r>
              <a:rPr lang="ja" sz="822"/>
              <a:t>3. ビジョンタスクにおいても、計量法の選択によって緊急能力が引き出されることが示された。</a:t>
            </a:r>
            <a:endParaRPr sz="822"/>
          </a:p>
          <a:p>
            <a:pPr indent="0" lvl="0" marL="0" rtl="0" algn="l">
              <a:spcBef>
                <a:spcPts val="1200"/>
              </a:spcBef>
              <a:spcAft>
                <a:spcPts val="1200"/>
              </a:spcAft>
              <a:buNone/>
            </a:pPr>
            <a:r>
              <a:rPr lang="ja" sz="822"/>
              <a:t>スケールが上がったことによる能力向上の要因が分かればモデルサイズを削減でき、ローカルでの使用を検討できるので期待</a:t>
            </a:r>
            <a:endParaRPr sz="822"/>
          </a:p>
        </p:txBody>
      </p:sp>
      <p:pic>
        <p:nvPicPr>
          <p:cNvPr id="250" name="Google Shape;250;p45"/>
          <p:cNvPicPr preferRelativeResize="0"/>
          <p:nvPr/>
        </p:nvPicPr>
        <p:blipFill>
          <a:blip r:embed="rId3">
            <a:alphaModFix/>
          </a:blip>
          <a:stretch>
            <a:fillRect/>
          </a:stretch>
        </p:blipFill>
        <p:spPr>
          <a:xfrm>
            <a:off x="4653325" y="1203650"/>
            <a:ext cx="4342951" cy="2827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6"/>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The Rise and Potential of Large Language Model Based Agents: A Survey 2024</a:t>
            </a:r>
            <a:r>
              <a:rPr lang="ja" sz="1269" u="sng"/>
              <a:t>  </a:t>
            </a:r>
            <a:br>
              <a:rPr lang="ja" sz="1100"/>
            </a:br>
            <a:r>
              <a:rPr lang="ja" sz="1100" u="sng"/>
              <a:t>概要</a:t>
            </a:r>
            <a:br>
              <a:rPr lang="ja" sz="722"/>
            </a:br>
            <a:r>
              <a:rPr lang="ja" sz="722"/>
              <a:t>大規模言語モデルに基づくエージェントの台頭と可能性：調査として、人工知能（AI）エージェントの開発において、</a:t>
            </a:r>
            <a:br>
              <a:rPr lang="ja" sz="722"/>
            </a:br>
            <a:r>
              <a:rPr lang="ja" sz="722"/>
              <a:t>大規模言語モデル（LLM）を基盤とすることの潜在的な利点について検討しています。</a:t>
            </a:r>
            <a:br>
              <a:rPr lang="ja" sz="722"/>
            </a:br>
            <a:r>
              <a:rPr lang="ja" sz="722"/>
              <a:t>LLMは、AIエージェントにおける知識獲得、指示理解、一般化、計画立案、推論などの能力を示しており、</a:t>
            </a:r>
            <a:br>
              <a:rPr lang="ja" sz="722"/>
            </a:br>
            <a:r>
              <a:rPr lang="ja" sz="722"/>
              <a:t>AGI（人工一般知能）への道を開くと考えられています。この論文では、エージェントの概念の起源から、</a:t>
            </a:r>
            <a:br>
              <a:rPr lang="ja" sz="722"/>
            </a:br>
            <a:r>
              <a:rPr lang="ja" sz="722"/>
              <a:t>そのAIにおける発展、そしてLLMがエージェントの主要な部分としてどのように機能するかについて詳細に説明しています</a:t>
            </a:r>
            <a:br>
              <a:rPr lang="ja" sz="722"/>
            </a:br>
            <a:r>
              <a:rPr lang="ja" sz="722"/>
              <a:t>https://github.com/WooooDyy/LLM-Agent-Paper-List#commonsense-knowledge</a:t>
            </a:r>
            <a:endParaRPr sz="722"/>
          </a:p>
          <a:p>
            <a:pPr indent="0" lvl="0" marL="0" rtl="0" algn="l">
              <a:spcBef>
                <a:spcPts val="1200"/>
              </a:spcBef>
              <a:spcAft>
                <a:spcPts val="0"/>
              </a:spcAft>
              <a:buNone/>
            </a:pPr>
            <a:r>
              <a:rPr lang="ja" sz="1100" u="sng"/>
              <a:t>新規性</a:t>
            </a:r>
            <a:br>
              <a:rPr lang="ja" sz="1100"/>
            </a:br>
            <a:r>
              <a:rPr lang="ja" sz="800"/>
              <a:t>エージェントのサーベイ論文集</a:t>
            </a:r>
            <a:endParaRPr sz="800"/>
          </a:p>
          <a:p>
            <a:pPr indent="0" lvl="0" marL="0" rtl="0" algn="l">
              <a:spcBef>
                <a:spcPts val="1200"/>
              </a:spcBef>
              <a:spcAft>
                <a:spcPts val="0"/>
              </a:spcAft>
              <a:buNone/>
            </a:pPr>
            <a:r>
              <a:rPr lang="ja" sz="1122" u="sng"/>
              <a:t>結果</a:t>
            </a:r>
            <a:br>
              <a:rPr lang="ja" sz="1122"/>
            </a:br>
            <a:r>
              <a:rPr lang="ja" sz="822"/>
              <a:t>LLMは、自律性、反応性、積極性、社会性など、AIエージェントに必要な特性を備えています。</a:t>
            </a:r>
            <a:br>
              <a:rPr lang="ja" sz="822"/>
            </a:br>
            <a:r>
              <a:rPr lang="ja" sz="822"/>
              <a:t>これらのモデルは、人間のようなテキスト生成や会話を行い、環境からの入力に基づいて</a:t>
            </a:r>
            <a:br>
              <a:rPr lang="ja" sz="822"/>
            </a:br>
            <a:r>
              <a:rPr lang="ja" sz="822"/>
              <a:t>出力を調整する能力を持っています。また、異なるタイプの知識を獲得し、使用する能力も持っています</a:t>
            </a:r>
            <a:endParaRPr sz="822"/>
          </a:p>
          <a:p>
            <a:pPr indent="0" lvl="0" marL="0" rtl="0" algn="l">
              <a:spcBef>
                <a:spcPts val="1200"/>
              </a:spcBef>
              <a:spcAft>
                <a:spcPts val="0"/>
              </a:spcAft>
              <a:buNone/>
            </a:pPr>
            <a:r>
              <a:rPr lang="ja" sz="822"/>
              <a:t>エージェントの構築において、LLMは「脳」、「知覚」、「行動」という3つの主要なコンポーネントを</a:t>
            </a:r>
            <a:br>
              <a:rPr lang="ja" sz="822"/>
            </a:br>
            <a:r>
              <a:rPr lang="ja" sz="822"/>
              <a:t>持つとされています。これらは、エージェントが周囲の環境を理解し、適切な行動を取るために必要な要素です。</a:t>
            </a:r>
            <a:br>
              <a:rPr lang="ja" sz="822"/>
            </a:br>
            <a:r>
              <a:rPr lang="ja" sz="822"/>
              <a:t>また、LLMに基づくエージェントは、自然言語処理、知識、記憶、推論、計画、一般化などの能力を持ち、</a:t>
            </a:r>
            <a:br>
              <a:rPr lang="ja" sz="822"/>
            </a:br>
            <a:r>
              <a:rPr lang="ja" sz="822"/>
              <a:t>これらの能力を通じて多様なタスクを実行できるようになっています</a:t>
            </a:r>
            <a:endParaRPr sz="822"/>
          </a:p>
          <a:p>
            <a:pPr indent="0" lvl="0" marL="0" rtl="0" algn="l">
              <a:spcBef>
                <a:spcPts val="1200"/>
              </a:spcBef>
              <a:spcAft>
                <a:spcPts val="0"/>
              </a:spcAft>
              <a:buNone/>
            </a:pPr>
            <a:r>
              <a:rPr lang="ja" sz="822"/>
              <a:t>LLMに基づくエージェントは、多くの可能性を秘めていますが、知識の取得や更新、意図や暗示の理解など、</a:t>
            </a:r>
            <a:br>
              <a:rPr lang="ja" sz="822"/>
            </a:br>
            <a:r>
              <a:rPr lang="ja" sz="822"/>
              <a:t>未解決の問題もあります。これらの問題に対処するためには、さらなる研究と開発が必要です</a:t>
            </a:r>
            <a:endParaRPr sz="822"/>
          </a:p>
          <a:p>
            <a:pPr indent="0" lvl="0" marL="0" rtl="0" algn="l">
              <a:spcBef>
                <a:spcPts val="1200"/>
              </a:spcBef>
              <a:spcAft>
                <a:spcPts val="0"/>
              </a:spcAft>
              <a:buNone/>
            </a:pPr>
            <a:r>
              <a:rPr lang="ja" sz="822"/>
              <a:t>LLMに基づくエージェントは、ソフトウェア開発、科学研究など、</a:t>
            </a:r>
            <a:br>
              <a:rPr lang="ja" sz="822"/>
            </a:br>
            <a:r>
              <a:rPr lang="ja" sz="822"/>
              <a:t>様々なリアルワールドのシナリオに応用可能です。これらのエージェントは、</a:t>
            </a:r>
            <a:br>
              <a:rPr lang="ja" sz="822"/>
            </a:br>
            <a:r>
              <a:rPr lang="ja" sz="822"/>
              <a:t>自然言語理解と生成の能力を活用して、他のエージェントや人間との協力や競争を行うことができます</a:t>
            </a:r>
            <a:endParaRPr sz="822"/>
          </a:p>
          <a:p>
            <a:pPr indent="0" lvl="0" marL="0" rtl="0" algn="l">
              <a:spcBef>
                <a:spcPts val="1200"/>
              </a:spcBef>
              <a:spcAft>
                <a:spcPts val="1200"/>
              </a:spcAft>
              <a:buNone/>
            </a:pPr>
            <a:r>
              <a:rPr lang="ja" sz="822"/>
              <a:t>絵がかわいいかったです。</a:t>
            </a:r>
            <a:endParaRPr sz="822"/>
          </a:p>
        </p:txBody>
      </p:sp>
      <p:pic>
        <p:nvPicPr>
          <p:cNvPr id="256" name="Google Shape;256;p46"/>
          <p:cNvPicPr preferRelativeResize="0"/>
          <p:nvPr/>
        </p:nvPicPr>
        <p:blipFill>
          <a:blip r:embed="rId3">
            <a:alphaModFix/>
          </a:blip>
          <a:stretch>
            <a:fillRect/>
          </a:stretch>
        </p:blipFill>
        <p:spPr>
          <a:xfrm>
            <a:off x="5412113" y="318300"/>
            <a:ext cx="3731900" cy="2408524"/>
          </a:xfrm>
          <a:prstGeom prst="rect">
            <a:avLst/>
          </a:prstGeom>
          <a:noFill/>
          <a:ln>
            <a:noFill/>
          </a:ln>
        </p:spPr>
      </p:pic>
      <p:pic>
        <p:nvPicPr>
          <p:cNvPr id="257" name="Google Shape;257;p46"/>
          <p:cNvPicPr preferRelativeResize="0"/>
          <p:nvPr/>
        </p:nvPicPr>
        <p:blipFill>
          <a:blip r:embed="rId4">
            <a:alphaModFix/>
          </a:blip>
          <a:stretch>
            <a:fillRect/>
          </a:stretch>
        </p:blipFill>
        <p:spPr>
          <a:xfrm>
            <a:off x="5456750" y="2727702"/>
            <a:ext cx="3687250" cy="216949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7"/>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Unleashing the potential of prompt engineering in Large Language Models: a comprehensive review</a:t>
            </a:r>
            <a:r>
              <a:rPr lang="ja" sz="1200" u="sng"/>
              <a:t> 2023</a:t>
            </a:r>
            <a:r>
              <a:rPr lang="ja" sz="1269" u="sng"/>
              <a:t> </a:t>
            </a:r>
            <a:br>
              <a:rPr lang="ja" sz="1100"/>
            </a:br>
            <a:r>
              <a:rPr lang="ja" sz="1100" u="sng"/>
              <a:t>概要</a:t>
            </a:r>
            <a:br>
              <a:rPr lang="ja" sz="722"/>
            </a:br>
            <a:r>
              <a:rPr lang="ja" sz="722"/>
              <a:t>CoTの</a:t>
            </a:r>
            <a:r>
              <a:rPr lang="ja" sz="722"/>
              <a:t>基本原則、プロンプト技術に関する原則と手法を再調査しました</a:t>
            </a:r>
            <a:endParaRPr sz="800"/>
          </a:p>
          <a:p>
            <a:pPr indent="0" lvl="0" marL="0" rtl="0" algn="l">
              <a:spcBef>
                <a:spcPts val="1200"/>
              </a:spcBef>
              <a:spcAft>
                <a:spcPts val="0"/>
              </a:spcAft>
              <a:buNone/>
            </a:pPr>
            <a:r>
              <a:rPr lang="ja" sz="1100" u="sng"/>
              <a:t>手法</a:t>
            </a:r>
            <a:br>
              <a:rPr lang="ja" sz="800"/>
            </a:br>
            <a:r>
              <a:rPr lang="ja" sz="800"/>
              <a:t>プロンプトエンジニアリングの基本指示方法</a:t>
            </a:r>
            <a:br>
              <a:rPr lang="ja" sz="800"/>
            </a:br>
            <a:r>
              <a:rPr lang="ja" sz="800"/>
              <a:t>1. </a:t>
            </a:r>
            <a:r>
              <a:rPr lang="ja" sz="800"/>
              <a:t>指示の与え方: GPT-4への基本的な指示は、補足的な説明がないと一般的な結果になりがちです。明確かつ包括的な説明が必要です。</a:t>
            </a:r>
            <a:br>
              <a:rPr lang="ja" sz="800"/>
            </a:br>
            <a:r>
              <a:rPr lang="ja" sz="800"/>
              <a:t>2. </a:t>
            </a:r>
            <a:r>
              <a:rPr lang="ja" sz="800"/>
              <a:t>明確かつ正確であること: プロンプトは明確で具体的である必要があります。詳細なプロンプトにより、モデルは特定のシナリオに合ったコンテンツを生成できます。</a:t>
            </a:r>
            <a:br>
              <a:rPr lang="ja" sz="800"/>
            </a:br>
            <a:r>
              <a:rPr lang="ja" sz="800"/>
              <a:t>これにより、問題の特定の側面やエッジケースに対する洞察が得られます。例：「技術の最先端、特に人工知能と機械学習に関連する部分について理解したいです。最近、人工知能、特に大規模言語モデルが非常に人気で驚いています。この技術の急速な進歩の背景にある理由を少なくとも3つの視点から分析してください」</a:t>
            </a:r>
            <a:br>
              <a:rPr lang="ja" sz="800"/>
            </a:br>
            <a:r>
              <a:rPr lang="ja" sz="800"/>
              <a:t>3. </a:t>
            </a:r>
            <a:r>
              <a:rPr lang="ja" sz="800"/>
              <a:t>役割プロンプト: モデルに特定の役割を与える方法です。例えば、モデルが歴史家として行動するよう指示することで、歴史的なイベントに関する詳細で文脈に即した応答を導き出します。</a:t>
            </a:r>
            <a:br>
              <a:rPr lang="ja" sz="800"/>
            </a:br>
            <a:r>
              <a:rPr lang="ja" sz="800"/>
              <a:t>例：「あなたは人工知能、特に大規模言語モデルの専門家です...」</a:t>
            </a:r>
            <a:br>
              <a:rPr lang="ja" sz="800"/>
            </a:br>
            <a:r>
              <a:rPr lang="ja" sz="800"/>
              <a:t>4. </a:t>
            </a:r>
            <a:r>
              <a:rPr lang="ja" sz="800"/>
              <a:t>トリプルクォートの使用: 複雑なプロンプトや、プロンプト自体に引用符が含まれる場合に、トリプルクォートを使用してプロンプトの異なる部分を区別します。</a:t>
            </a:r>
            <a:br>
              <a:rPr lang="ja" sz="800"/>
            </a:br>
            <a:r>
              <a:rPr lang="ja" sz="800"/>
              <a:t>5. テストの生成 (Generation of AI Tests): LLMは、生成された解決策を評価するためのテストケースを作成します。これにより、解決策がさまざまなシナリオやエッジケースに対応できるかをテストします。</a:t>
            </a:r>
            <a:br>
              <a:rPr lang="ja" sz="800"/>
            </a:br>
            <a:r>
              <a:rPr lang="ja" sz="800"/>
              <a:t>6. </a:t>
            </a:r>
            <a:r>
              <a:rPr lang="ja" sz="800"/>
              <a:t>複数回試行: LLMの非決定性の性質により、複数回試行することが有益です。同じプロンプトでモデルを複数回実行し、最良の出力を選択します</a:t>
            </a:r>
            <a:br>
              <a:rPr lang="ja" sz="800"/>
            </a:br>
            <a:r>
              <a:rPr lang="ja" sz="800"/>
              <a:t>7. 一発/数発プロンプト: 一発プロンプトではモデルに一つの例を提供し、数発プロンプトでは複数の例を提供します。タスクの複雑さやモデルの能力に応じて選択します</a:t>
            </a:r>
            <a:br>
              <a:rPr lang="ja" sz="800"/>
            </a:br>
            <a:r>
              <a:rPr lang="ja" sz="800"/>
              <a:t>8. LLMの設定: 温度とtop-p: LLMの設定、特に温度とtop-pパラメータは、生成される応答のランダム性を制御します。</a:t>
            </a:r>
            <a:br>
              <a:rPr lang="ja" sz="800"/>
            </a:br>
            <a:r>
              <a:rPr lang="ja" sz="800"/>
              <a:t>9. </a:t>
            </a:r>
            <a:endParaRPr sz="800"/>
          </a:p>
          <a:p>
            <a:pPr indent="0" lvl="0" marL="0" rtl="0" algn="l">
              <a:spcBef>
                <a:spcPts val="1200"/>
              </a:spcBef>
              <a:spcAft>
                <a:spcPts val="0"/>
              </a:spcAft>
              <a:buNone/>
            </a:pPr>
            <a:r>
              <a:rPr lang="ja" sz="800"/>
              <a:t>ちょっとしたプロンプトエンジニアリング技術</a:t>
            </a:r>
            <a:br>
              <a:rPr lang="ja" sz="800"/>
            </a:br>
            <a:r>
              <a:rPr lang="ja" sz="800"/>
              <a:t>1. </a:t>
            </a:r>
            <a:r>
              <a:rPr lang="ja" sz="800"/>
              <a:t>思考の連鎖 (Chain of Thought): この手法は、モデルに中間の推論ステップを提供し、問題の解答に導きます。例えば、「ステップバイステップで考えてみよう」というシンプルなプロンプトを使用することもできます。ゴールデン思考の連鎖はCoTにグラウンドトゥルースの例題を追加する方法です。</a:t>
            </a:r>
            <a:br>
              <a:rPr lang="ja" sz="800"/>
            </a:br>
            <a:r>
              <a:rPr lang="ja" sz="800"/>
              <a:t>2. </a:t>
            </a:r>
            <a:r>
              <a:rPr lang="ja" sz="800"/>
              <a:t>自己一貫性 (Self-consistency)</a:t>
            </a:r>
            <a:r>
              <a:rPr lang="ja" sz="800"/>
              <a:t>: </a:t>
            </a:r>
            <a:r>
              <a:rPr lang="ja" sz="800"/>
              <a:t>few-shot CoTを使い例題を追加することで整合的な回答を選択します。</a:t>
            </a:r>
            <a:br>
              <a:rPr lang="ja" sz="800"/>
            </a:br>
            <a:r>
              <a:rPr lang="ja" sz="800"/>
              <a:t>3</a:t>
            </a:r>
            <a:r>
              <a:rPr lang="ja" sz="800"/>
              <a:t>.</a:t>
            </a:r>
            <a:r>
              <a:rPr lang="ja" sz="800"/>
              <a:t>生成された知識 (Generated Knowledge)</a:t>
            </a:r>
            <a:r>
              <a:rPr lang="ja" sz="800"/>
              <a:t>: </a:t>
            </a:r>
            <a:r>
              <a:rPr lang="ja" sz="800"/>
              <a:t>生成された知識のアプローチは、最終応答を生成する前に、質問やプロンプトに関する追加の情報をモデルが生成することを活用します。これは、特に常識的な推論を必要とするタスクで有効です。</a:t>
            </a:r>
            <a:br>
              <a:rPr lang="ja" sz="800"/>
            </a:br>
            <a:r>
              <a:rPr lang="ja" sz="800"/>
              <a:t>4. 最小から最大へのプロンプト (Least-to-most prompting): 最小から最大へのプロンプトは、複雑な問題をより基本的なサブプロブレムに分解し、それらを順に解決する方法です。これにより、より高度な応答が得られます。</a:t>
            </a:r>
            <a:br>
              <a:rPr lang="ja" sz="800"/>
            </a:br>
            <a:r>
              <a:rPr lang="ja" sz="800"/>
              <a:t>5.</a:t>
            </a:r>
            <a:r>
              <a:rPr lang="ja" sz="800"/>
              <a:t> 思考の木 (Tree of Thoughts)</a:t>
            </a:r>
            <a:r>
              <a:rPr lang="ja" sz="800"/>
              <a:t>: </a:t>
            </a:r>
            <a:r>
              <a:rPr lang="ja" sz="800"/>
              <a:t>思考の木の手法は、伝統的なリニアな指示シーケンスに依存する代わりに、プロンプトを階層的に整理することでLLMの推論と応答生成プロセスをガイドします。例えば、複雑な数学問題を解く際に、最初に問題を解決するために必要なステップをアウトラインするようにモデルに求めることができます</a:t>
            </a:r>
            <a:r>
              <a:rPr lang="ja" sz="800"/>
              <a:t>。</a:t>
            </a:r>
            <a:br>
              <a:rPr lang="ja" sz="800"/>
            </a:br>
            <a:r>
              <a:rPr lang="ja" sz="800"/>
              <a:t>6. 思考のグラフ (Graph of Thoughts): 思考のグラフのフレームワークは、LLMによって生成された情報を任意のグラフとしてモデル化します。この表現を使用することで、任意のLLMの考えを組み合わせ、より包括的で正確な解決策を生み出すことができます</a:t>
            </a:r>
            <a:br>
              <a:rPr lang="ja" sz="800"/>
            </a:br>
            <a:r>
              <a:rPr lang="ja" sz="800"/>
              <a:t>7. 情報取得の拡張 (Retrieval Augmentation): 情報取得の拡張は、最新の外部知識をモデルの入力に組み込むことを目指しています。これにより、モデルが不正確な情報を生成する「幻覚」を減らし、プロンプトの効果を向上させることができます</a:t>
            </a:r>
            <a:br>
              <a:rPr lang="ja" sz="800"/>
            </a:br>
            <a:r>
              <a:rPr lang="ja" sz="800"/>
              <a:t>8.  プラグインを使用してプロンプトを磨く: 最近開発された外部のプロンプトエンジニアリングアシスタントは、プロンプトを直接洗練するのに役立ちます。これらのプラグインは、ユーザー入力を分析し、自身で定義したコンテキスト内で関連する出力を生成することができます</a:t>
            </a:r>
            <a:endParaRPr sz="800"/>
          </a:p>
          <a:p>
            <a:pPr indent="0" lvl="0" marL="0" rtl="0" algn="l">
              <a:spcBef>
                <a:spcPts val="1200"/>
              </a:spcBef>
              <a:spcAft>
                <a:spcPts val="1200"/>
              </a:spcAft>
              <a:buNone/>
            </a:pPr>
            <a:r>
              <a:rPr lang="ja" sz="1122" u="sng"/>
              <a:t>結果</a:t>
            </a:r>
            <a:br>
              <a:rPr lang="ja" sz="1122"/>
            </a:br>
            <a:r>
              <a:rPr lang="ja" sz="822"/>
              <a:t>この研究は、LLMを使用して複雑なタスクを実行する際に、モデルの出力の精度がまだ向上する余地があることを示しています。このため、より特定で正確で高品質のコンテンツを生成するために、思考の連鎖、ゴールデン思考の連鎖、自己一貫性、生成された知識、最小から最大へのプロンプト、思考の木、思考のグラフ、情報の取得拡張、プロンプトの洗練に使用するプラグインなど、より高度なテクニックが導入されています</a:t>
            </a:r>
            <a:endParaRPr sz="822"/>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8"/>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Self-Play Fine-Tuning Converts Weak Language Models to Strong Language Models</a:t>
            </a:r>
            <a:r>
              <a:rPr lang="ja" sz="1200" u="sng"/>
              <a:t> 2024</a:t>
            </a:r>
            <a:r>
              <a:rPr lang="ja" sz="1269" u="sng"/>
              <a:t> </a:t>
            </a:r>
            <a:br>
              <a:rPr lang="ja" sz="1100"/>
            </a:br>
            <a:r>
              <a:rPr lang="ja" sz="1100" u="sng"/>
              <a:t>概要</a:t>
            </a:r>
            <a:br>
              <a:rPr lang="ja" sz="722"/>
            </a:br>
            <a:r>
              <a:rPr lang="ja" sz="722"/>
              <a:t>教師付き微調整(SFT)を使用して合成的に生成されたデータセットで微調整によって強いLLMに成長させる新しい微調整方法であるSelf-Play fIne-tuNing（SPIN）を提案。</a:t>
            </a:r>
            <a:endParaRPr sz="722"/>
          </a:p>
          <a:p>
            <a:pPr indent="0" lvl="0" marL="0" rtl="0" algn="l">
              <a:spcBef>
                <a:spcPts val="1200"/>
              </a:spcBef>
              <a:spcAft>
                <a:spcPts val="0"/>
              </a:spcAft>
              <a:buNone/>
            </a:pPr>
            <a:r>
              <a:rPr lang="ja" sz="1100" u="sng"/>
              <a:t>新規性</a:t>
            </a:r>
            <a:br>
              <a:rPr lang="ja" sz="1100"/>
            </a:br>
            <a:r>
              <a:rPr lang="ja" sz="800"/>
              <a:t>SPINは、LLMが自己対戦メカニズムにより自身の能力を磨くことです。具体的には、LLMは以前の反復から自身のトレーニングデータを生成し、これら自己生成された応答を人間による注釈データから得られた応答と区別することでポリシーを洗練します。理論的には、我々の方法のトレーニング目標関数の大域的最適が達成されるのは、LLMポリシーが目標データ分布と一致する場合のみであることを証明しています。実証的には、HuggingFace Open LLM Leaderboard MT-BenchやBig-Benchのデータセットなど、様々なベンチマークデータセットで私たちの方法を評価しています。その結果、SPINはLLMのパフォーマンスを大幅に向上させ、GPT-4の好みデータを補完した直接嗜好最適化（DPO 日本語訳適当）によって訓練されたモデルを上回ることが示されています</a:t>
            </a:r>
            <a:br>
              <a:rPr lang="ja" sz="800"/>
            </a:br>
            <a:r>
              <a:rPr lang="ja" sz="800"/>
              <a:t>先行研究で見られるようなLLMの応答が良いか悪いかの２択でフィードバックし続ける方法であるバイナリフィードバックとは異なる方法を使用しています (雑だから使わないらしい)</a:t>
            </a:r>
            <a:br>
              <a:rPr lang="ja" sz="800"/>
            </a:br>
            <a:r>
              <a:rPr lang="ja" sz="800"/>
              <a:t>参考にした知識としては強化学習のSelf-play、LLMによる合成データ作成(RaRとか)、カリキュラム学習(学習に使用する問題の難易度を 低→高 みたいにして体系立てて順序を整えて学習させる手法)</a:t>
            </a:r>
            <a:endParaRPr sz="722"/>
          </a:p>
          <a:p>
            <a:pPr indent="0" lvl="0" marL="0" rtl="0" algn="l">
              <a:spcBef>
                <a:spcPts val="1200"/>
              </a:spcBef>
              <a:spcAft>
                <a:spcPts val="0"/>
              </a:spcAft>
              <a:buNone/>
            </a:pPr>
            <a:r>
              <a:rPr lang="ja" sz="1100" u="sng"/>
              <a:t>手法</a:t>
            </a:r>
            <a:br>
              <a:rPr lang="ja" sz="800"/>
            </a:br>
            <a:r>
              <a:rPr lang="ja" sz="800"/>
              <a:t>人間やAIによる追加のフィードバックを必要としないLLMのファインチューニング手法であるSPINの手法は以下です</a:t>
            </a:r>
            <a:br>
              <a:rPr lang="ja" sz="800"/>
            </a:br>
            <a:r>
              <a:rPr lang="ja" sz="800"/>
              <a:t>1. 過去の自分（イテレーション）を参照する</a:t>
            </a:r>
            <a:br>
              <a:rPr lang="ja" sz="800"/>
            </a:br>
            <a:r>
              <a:rPr lang="ja" sz="800"/>
              <a:t>2. 生成したデータに対して応答し改善する</a:t>
            </a:r>
            <a:br>
              <a:rPr lang="ja" sz="800"/>
            </a:br>
            <a:r>
              <a:rPr lang="ja" sz="800"/>
              <a:t>3. 上記のプロセスを繰り返す</a:t>
            </a:r>
            <a:endParaRPr sz="800"/>
          </a:p>
          <a:p>
            <a:pPr indent="0" lvl="0" marL="0" rtl="0" algn="l">
              <a:spcBef>
                <a:spcPts val="1200"/>
              </a:spcBef>
              <a:spcAft>
                <a:spcPts val="0"/>
              </a:spcAft>
              <a:buNone/>
            </a:pPr>
            <a:r>
              <a:rPr lang="ja" sz="800"/>
              <a:t>入力:</a:t>
            </a:r>
            <a:br>
              <a:rPr lang="ja" sz="800"/>
            </a:br>
            <a:r>
              <a:rPr lang="ja" sz="800"/>
              <a:t>    - SFTデータセット: {(x_i, y_i)} (i ∈ [N])</a:t>
            </a:r>
            <a:br>
              <a:rPr lang="ja" sz="800"/>
            </a:br>
            <a:r>
              <a:rPr lang="ja" sz="800"/>
              <a:t>    - θ0 でパラメータ化されたLLM: p_θ0</a:t>
            </a:r>
            <a:br>
              <a:rPr lang="ja" sz="800"/>
            </a:br>
            <a:r>
              <a:rPr lang="ja" sz="800"/>
              <a:t>    - 反復回数: T</a:t>
            </a:r>
            <a:br>
              <a:rPr lang="ja" sz="800"/>
            </a:br>
            <a:r>
              <a:rPr lang="ja" sz="800"/>
              <a:t>反復プロセス:</a:t>
            </a:r>
            <a:br>
              <a:rPr lang="ja" sz="800"/>
            </a:br>
            <a:r>
              <a:rPr lang="ja" sz="800"/>
              <a:t>    - t = 0 から T - 1 までの各反復 t に対して以下のステップを実行:</a:t>
            </a:r>
            <a:br>
              <a:rPr lang="ja" sz="800"/>
            </a:br>
            <a:r>
              <a:rPr lang="ja" sz="800"/>
              <a:t>    - 合成データの生成:</a:t>
            </a:r>
            <a:br>
              <a:rPr lang="ja" sz="800"/>
            </a:br>
            <a:r>
              <a:rPr lang="ja" sz="800"/>
              <a:t>    - 各 i = 1, ..., N に対して、x_i に基づいて合成データ y'_i ∼ p_θt(·|x_i) を生成。</a:t>
            </a:r>
            <a:br>
              <a:rPr lang="ja" sz="800"/>
            </a:br>
            <a:r>
              <a:rPr lang="ja" sz="800"/>
              <a:t>パラメータ更新:</a:t>
            </a:r>
            <a:br>
              <a:rPr lang="ja" sz="800"/>
            </a:br>
            <a:r>
              <a:rPr lang="ja" sz="800"/>
              <a:t>    - 新しいパラメータ θ_(t+1) を更新:</a:t>
            </a:r>
            <a:br>
              <a:rPr lang="ja" sz="800"/>
            </a:br>
            <a:r>
              <a:rPr lang="ja" sz="800"/>
              <a:t>    - θ_(t+1) = argmin_θ∈Θ Σ_(i∈[N]) ℓ(λ log(p_θ(y_i|x_i) / p_θt(y_i|x_i)) - λ log(p_θ(y'_i|x_i) / p_θt(y'_i|x_i)))</a:t>
            </a:r>
            <a:br>
              <a:rPr lang="ja" sz="800"/>
            </a:br>
            <a:r>
              <a:rPr lang="ja" sz="800"/>
              <a:t>出力:</a:t>
            </a:r>
            <a:br>
              <a:rPr lang="ja" sz="800"/>
            </a:br>
            <a:r>
              <a:rPr lang="ja" sz="800"/>
              <a:t>    - 最終反復 T でのパラメーター θ_T。</a:t>
            </a:r>
            <a:endParaRPr sz="800"/>
          </a:p>
          <a:p>
            <a:pPr indent="0" lvl="0" marL="0" rtl="0" algn="l">
              <a:spcBef>
                <a:spcPts val="1200"/>
              </a:spcBef>
              <a:spcAft>
                <a:spcPts val="1200"/>
              </a:spcAft>
              <a:buNone/>
            </a:pPr>
            <a:r>
              <a:rPr lang="ja" sz="1122" u="sng"/>
              <a:t>結果</a:t>
            </a:r>
            <a:br>
              <a:rPr lang="ja" sz="1122"/>
            </a:br>
            <a:r>
              <a:rPr lang="ja" sz="822"/>
              <a:t>SPINは、SFTの限界を超えて幅広い評価ベンチマークでモデルのパフォーマンスを顕著に向上させることが実証されています。SPINは反復0でDPOトレーニングと同等のパフォーマンスを達成し、反復トレーニングがSPINにとって不可欠な要素であることを示しています</a:t>
            </a:r>
            <a:br>
              <a:rPr lang="ja" sz="822"/>
            </a:br>
            <a:br>
              <a:rPr lang="ja" sz="822"/>
            </a:br>
            <a:r>
              <a:rPr lang="ja" sz="822"/>
              <a:t>自動化の流れにはなりますよねって感じだけどお金と時間が沼</a:t>
            </a:r>
            <a:endParaRPr sz="822"/>
          </a:p>
        </p:txBody>
      </p:sp>
      <p:pic>
        <p:nvPicPr>
          <p:cNvPr id="268" name="Google Shape;268;p48"/>
          <p:cNvPicPr preferRelativeResize="0"/>
          <p:nvPr/>
        </p:nvPicPr>
        <p:blipFill>
          <a:blip r:embed="rId3">
            <a:alphaModFix/>
          </a:blip>
          <a:stretch>
            <a:fillRect/>
          </a:stretch>
        </p:blipFill>
        <p:spPr>
          <a:xfrm>
            <a:off x="5409325" y="2004426"/>
            <a:ext cx="3606001" cy="1943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9"/>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Rephrase and Respond: Let Large Language Models Ask Better Questions for Themselves 2023</a:t>
            </a:r>
            <a:br>
              <a:rPr lang="ja" sz="1100"/>
            </a:br>
            <a:r>
              <a:rPr lang="ja" sz="1100" u="sng"/>
              <a:t>概要</a:t>
            </a:r>
            <a:br>
              <a:rPr lang="ja" sz="722"/>
            </a:br>
            <a:r>
              <a:rPr lang="ja" sz="722"/>
              <a:t>大規模言語モデル（LLM）に対するユーザーの質問・指示に対する応答の質を向上させる新しい手法RaR(Rephrase and Respond)を提案。(ざっくり全体版は別のファイルに)</a:t>
            </a:r>
            <a:br>
              <a:rPr lang="ja" sz="722"/>
            </a:br>
            <a:r>
              <a:rPr lang="ja" sz="722"/>
              <a:t>LLMがユーザーの質問を自身が理解しやすい形に自ら言い換える手法で、GPTシリーズ（GPT-4、GPT-3.5）など複数のLLMで効果を確認</a:t>
            </a:r>
            <a:br>
              <a:rPr lang="ja" sz="722"/>
            </a:br>
            <a:r>
              <a:rPr lang="ja" sz="722"/>
              <a:t>https://github.com/uclaml/Rephrase-and-Respond</a:t>
            </a:r>
            <a:endParaRPr sz="722"/>
          </a:p>
          <a:p>
            <a:pPr indent="0" lvl="0" marL="0" rtl="0" algn="l">
              <a:spcBef>
                <a:spcPts val="1200"/>
              </a:spcBef>
              <a:spcAft>
                <a:spcPts val="0"/>
              </a:spcAft>
              <a:buNone/>
            </a:pPr>
            <a:r>
              <a:rPr lang="ja" sz="1100" u="sng"/>
              <a:t>手法</a:t>
            </a:r>
            <a:br>
              <a:rPr lang="ja" sz="800"/>
            </a:br>
            <a:r>
              <a:rPr lang="ja" sz="800"/>
              <a:t>One-step RaRとTwo-step RaRの2つの主要なアプローチを提示しています。</a:t>
            </a:r>
            <a:br>
              <a:rPr lang="ja" sz="800"/>
            </a:br>
            <a:r>
              <a:rPr lang="ja" sz="800"/>
              <a:t>- One-step RaRでは、LLMが質問を言い換えてから即座に回答を生成します。</a:t>
            </a:r>
            <a:br>
              <a:rPr lang="ja" sz="800"/>
            </a:br>
            <a:r>
              <a:rPr lang="ja" sz="800"/>
              <a:t>- Two-step RaRでは、LLMがユーザーの質問を自身が理解しやすい形に</a:t>
            </a:r>
            <a:br>
              <a:rPr lang="ja" sz="800"/>
            </a:br>
            <a:r>
              <a:rPr lang="ja" sz="800"/>
              <a:t>自ら言い換え（回答は行わず）、その後2つ目のLLM（または同じLLM）</a:t>
            </a:r>
            <a:br>
              <a:rPr lang="ja" sz="800"/>
            </a:br>
            <a:r>
              <a:rPr lang="ja" sz="800"/>
              <a:t>がその後で元の質問と言い換えた質問を組み合わせて応答します。</a:t>
            </a:r>
            <a:endParaRPr sz="800"/>
          </a:p>
          <a:p>
            <a:pPr indent="0" lvl="0" marL="0" rtl="0" algn="l">
              <a:spcBef>
                <a:spcPts val="1200"/>
              </a:spcBef>
              <a:spcAft>
                <a:spcPts val="0"/>
              </a:spcAft>
              <a:buNone/>
            </a:pPr>
            <a:r>
              <a:rPr lang="ja" sz="800"/>
              <a:t>One-step RaR: </a:t>
            </a:r>
            <a:br>
              <a:rPr lang="ja" sz="800"/>
            </a:br>
            <a:r>
              <a:rPr lang="ja" sz="800"/>
              <a:t> 質問: 「“Edgar Bob”の各単語の最後の文字を取り、それらを連結してください。」</a:t>
            </a:r>
            <a:br>
              <a:rPr lang="ja" sz="800"/>
            </a:br>
            <a:r>
              <a:rPr lang="ja" sz="800"/>
              <a:t>言い換えと拡張された質問: 「“Edgar Bob”というフレーズの各単語の最終文字を取り、それらを一つの新しい文字列や文字の連なりに結合してください。」</a:t>
            </a:r>
            <a:br>
              <a:rPr lang="ja" sz="800"/>
            </a:br>
            <a:r>
              <a:rPr lang="ja" sz="800"/>
              <a:t>回答: 「“Edgar”と“Bob”という単語の最後の文字はそれぞれ“r”と“b”です。従って、これらを連結すると“rb”という形になります。」</a:t>
            </a:r>
            <a:endParaRPr sz="800"/>
          </a:p>
          <a:p>
            <a:pPr indent="0" lvl="0" marL="0" rtl="0" algn="l">
              <a:spcBef>
                <a:spcPts val="1200"/>
              </a:spcBef>
              <a:spcAft>
                <a:spcPts val="0"/>
              </a:spcAft>
              <a:buNone/>
            </a:pPr>
            <a:r>
              <a:rPr lang="ja" sz="800"/>
              <a:t> Two-step RaR: </a:t>
            </a:r>
            <a:br>
              <a:rPr lang="ja" sz="800"/>
            </a:br>
            <a:r>
              <a:rPr lang="ja" sz="800"/>
              <a:t> 質問: 「“Edgar Bob”の各単語の最後の文字を取り、それらを連結してください。」</a:t>
            </a:r>
            <a:br>
              <a:rPr lang="ja" sz="800"/>
            </a:br>
            <a:r>
              <a:rPr lang="ja" sz="800"/>
              <a:t>言い換えと拡張された質問: 「上記の質問に基づき、より良い回答ができるように</a:t>
            </a:r>
            <a:br>
              <a:rPr lang="ja" sz="800"/>
            </a:br>
            <a:r>
              <a:rPr lang="ja" sz="800"/>
              <a:t>質問を言い換えて拡張してください。元の質問の全ての情報を維持してください。」</a:t>
            </a:r>
            <a:br>
              <a:rPr lang="ja" sz="800"/>
            </a:br>
            <a:r>
              <a:rPr lang="ja" sz="800"/>
              <a:t>回答中のLLM: 「“Edgar Bob”を構成する各単語の最終文字を特定し、</a:t>
            </a:r>
            <a:br>
              <a:rPr lang="ja" sz="800"/>
            </a:br>
            <a:r>
              <a:rPr lang="ja" sz="800"/>
              <a:t>抽出して、それらを現れた順に結合することができますか？」</a:t>
            </a:r>
            <a:endParaRPr sz="800"/>
          </a:p>
          <a:p>
            <a:pPr indent="0" lvl="0" marL="0" rtl="0" algn="l">
              <a:spcBef>
                <a:spcPts val="1200"/>
              </a:spcBef>
              <a:spcAft>
                <a:spcPts val="0"/>
              </a:spcAft>
              <a:buNone/>
            </a:pPr>
            <a:r>
              <a:rPr lang="ja" sz="800"/>
              <a:t>(original) 「“Edgar Bob”の各単語の最後の文字を取り、それらを連結してください。」</a:t>
            </a:r>
            <a:br>
              <a:rPr lang="ja" sz="800"/>
            </a:br>
            <a:r>
              <a:rPr lang="ja" sz="800"/>
              <a:t>(rephrased) 「“Edgar Bob”を構成する各単語の最終文字を特定し、</a:t>
            </a:r>
            <a:br>
              <a:rPr lang="ja" sz="800"/>
            </a:br>
            <a:r>
              <a:rPr lang="ja" sz="800"/>
              <a:t>抽出して、それらを現れた順に結合することができますか？」</a:t>
            </a:r>
            <a:br>
              <a:rPr lang="ja" sz="800"/>
            </a:br>
            <a:r>
              <a:rPr lang="ja" sz="800"/>
              <a:t>言い換えられた質問に対する回答を元の質問に対する回答に使用する。</a:t>
            </a:r>
            <a:br>
              <a:rPr lang="ja" sz="800"/>
            </a:br>
            <a:r>
              <a:rPr lang="ja" sz="800"/>
              <a:t>回答: 「“Edgar Bob”の単語の最後の文字は“r”と“b”です。</a:t>
            </a:r>
            <a:br>
              <a:rPr lang="ja" sz="800"/>
            </a:br>
            <a:r>
              <a:rPr lang="ja" sz="800"/>
              <a:t>これらを現れた順に連結すると、“rb”になります。」</a:t>
            </a:r>
            <a:endParaRPr sz="800"/>
          </a:p>
          <a:p>
            <a:pPr indent="0" lvl="0" marL="0" rtl="0" algn="l">
              <a:spcBef>
                <a:spcPts val="1200"/>
              </a:spcBef>
              <a:spcAft>
                <a:spcPts val="0"/>
              </a:spcAft>
              <a:buNone/>
            </a:pPr>
            <a:r>
              <a:rPr lang="ja" sz="800"/>
              <a:t>やるなら面倒の無いOne-stepかな</a:t>
            </a:r>
            <a:endParaRPr sz="800"/>
          </a:p>
          <a:p>
            <a:pPr indent="0" lvl="0" marL="0" rtl="0" algn="l">
              <a:spcBef>
                <a:spcPts val="1200"/>
              </a:spcBef>
              <a:spcAft>
                <a:spcPts val="1200"/>
              </a:spcAft>
              <a:buNone/>
            </a:pPr>
            <a:r>
              <a:t/>
            </a:r>
            <a:endParaRPr sz="800"/>
          </a:p>
        </p:txBody>
      </p:sp>
      <p:pic>
        <p:nvPicPr>
          <p:cNvPr id="274" name="Google Shape;274;p49"/>
          <p:cNvPicPr preferRelativeResize="0"/>
          <p:nvPr/>
        </p:nvPicPr>
        <p:blipFill>
          <a:blip r:embed="rId3">
            <a:alphaModFix/>
          </a:blip>
          <a:stretch>
            <a:fillRect/>
          </a:stretch>
        </p:blipFill>
        <p:spPr>
          <a:xfrm>
            <a:off x="4028450" y="2905200"/>
            <a:ext cx="5029000" cy="1316175"/>
          </a:xfrm>
          <a:prstGeom prst="rect">
            <a:avLst/>
          </a:prstGeom>
          <a:noFill/>
          <a:ln>
            <a:noFill/>
          </a:ln>
        </p:spPr>
      </p:pic>
      <p:pic>
        <p:nvPicPr>
          <p:cNvPr id="275" name="Google Shape;275;p49"/>
          <p:cNvPicPr preferRelativeResize="0"/>
          <p:nvPr/>
        </p:nvPicPr>
        <p:blipFill>
          <a:blip r:embed="rId4">
            <a:alphaModFix/>
          </a:blip>
          <a:stretch>
            <a:fillRect/>
          </a:stretch>
        </p:blipFill>
        <p:spPr>
          <a:xfrm>
            <a:off x="7124350" y="608800"/>
            <a:ext cx="1933100" cy="1555575"/>
          </a:xfrm>
          <a:prstGeom prst="rect">
            <a:avLst/>
          </a:prstGeom>
          <a:noFill/>
          <a:ln>
            <a:noFill/>
          </a:ln>
        </p:spPr>
      </p:pic>
      <p:pic>
        <p:nvPicPr>
          <p:cNvPr id="276" name="Google Shape;276;p49"/>
          <p:cNvPicPr preferRelativeResize="0"/>
          <p:nvPr/>
        </p:nvPicPr>
        <p:blipFill rotWithShape="1">
          <a:blip r:embed="rId5">
            <a:alphaModFix/>
          </a:blip>
          <a:srcRect b="0" l="26056" r="27197" t="0"/>
          <a:stretch/>
        </p:blipFill>
        <p:spPr>
          <a:xfrm>
            <a:off x="4411600" y="730425"/>
            <a:ext cx="2565025" cy="14092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0"/>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FreshLLMs: Refreshing Large Language Models with Search Engine Augmentation</a:t>
            </a:r>
            <a:r>
              <a:rPr lang="ja" sz="1200" u="sng"/>
              <a:t> 2023</a:t>
            </a:r>
            <a:r>
              <a:rPr lang="ja" sz="1269" u="sng"/>
              <a:t> </a:t>
            </a:r>
            <a:br>
              <a:rPr lang="ja" sz="1100"/>
            </a:br>
            <a:r>
              <a:rPr lang="ja" sz="1100" u="sng"/>
              <a:t>概要</a:t>
            </a:r>
            <a:br>
              <a:rPr lang="ja" sz="722"/>
            </a:br>
            <a:r>
              <a:rPr lang="ja" sz="722"/>
              <a:t>検索エンジンからの情報を効果的に組み込むフレッシュプロンプト(FRESHPROMPT)を提案</a:t>
            </a:r>
            <a:br>
              <a:rPr lang="ja" sz="722"/>
            </a:br>
            <a:r>
              <a:rPr lang="ja" sz="722"/>
              <a:t>FRESHQAという新しい動的QAベンチマークを紹介し、速やかな変化を必要とする世界知識や偽の前提を持つ質問を含む様々な質問と回答のタイプを網羅しています。多様なクローズドおよびオープンソースのLLMを、正確さと幻覚を測定するための2つのモードの評価手順でベンチマークしています。</a:t>
            </a:r>
            <a:br>
              <a:rPr lang="ja" sz="722"/>
            </a:br>
            <a:r>
              <a:rPr lang="ja" sz="722"/>
              <a:t>https://github.com/freshllms/freshqa</a:t>
            </a:r>
            <a:endParaRPr sz="722"/>
          </a:p>
          <a:p>
            <a:pPr indent="0" lvl="0" marL="0" rtl="0" algn="l">
              <a:spcBef>
                <a:spcPts val="1200"/>
              </a:spcBef>
              <a:spcAft>
                <a:spcPts val="0"/>
              </a:spcAft>
              <a:buNone/>
            </a:pPr>
            <a:r>
              <a:rPr lang="ja" sz="1100" u="sng"/>
              <a:t>方法</a:t>
            </a:r>
            <a:br>
              <a:rPr lang="ja" sz="1100"/>
            </a:br>
            <a:r>
              <a:rPr lang="ja" sz="800"/>
              <a:t>FRESHPROMPT: ユーザーの問い合わせに関する検索結果プロンプトに適用し、回答させることで事実性を高めます</a:t>
            </a:r>
            <a:br>
              <a:rPr lang="ja" sz="800"/>
            </a:br>
            <a:r>
              <a:rPr lang="ja" sz="800"/>
              <a:t>検索結果をソース、日付、タイトル、テキスト、ハイライトされた単語を含む統一フォーマットに整理、質問ごとの例を few-shot で最初に設定します</a:t>
            </a:r>
            <a:br>
              <a:rPr lang="ja" sz="800"/>
            </a:b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br>
              <a:rPr lang="ja" sz="800"/>
            </a:br>
            <a:br>
              <a:rPr lang="ja" sz="800"/>
            </a:br>
            <a:r>
              <a:rPr lang="ja" sz="800"/>
              <a:t>FRESHPROMPTの作成手順</a:t>
            </a:r>
            <a:br>
              <a:rPr lang="ja" sz="800"/>
            </a:br>
            <a:r>
              <a:rPr lang="ja" sz="800"/>
              <a:t>1. 質問の使用: 与えられた質問 q をそのまま使用して、検索エンジン（この場合はGOOGLE SEARCH）に</a:t>
            </a:r>
            <a:br>
              <a:rPr lang="ja" sz="800"/>
            </a:br>
            <a:r>
              <a:rPr lang="ja" sz="800"/>
              <a:t>クエリを送信します。</a:t>
            </a:r>
            <a:br>
              <a:rPr lang="ja" sz="800"/>
            </a:br>
            <a:r>
              <a:rPr lang="ja" sz="800"/>
              <a:t>2. 検索結果の取得: GOOGLE SEARCHからのすべての検索結果を取得します。</a:t>
            </a:r>
            <a:br>
              <a:rPr lang="ja" sz="800"/>
            </a:br>
            <a:r>
              <a:rPr lang="ja" sz="800"/>
              <a:t>これには回答、およびナレッジグラフ、クラウドソーシングQAプラットフォームからの質問と回答、</a:t>
            </a:r>
            <a:br>
              <a:rPr lang="ja" sz="800"/>
            </a:br>
            <a:r>
              <a:rPr lang="ja" sz="800"/>
              <a:t>検索ユーザーによって尋ねられた関連質問などの他の有用な情報が含まれます。</a:t>
            </a:r>
            <a:br>
              <a:rPr lang="ja" sz="800"/>
            </a:br>
            <a:r>
              <a:rPr lang="ja" sz="800"/>
              <a:t>3. 検索結果の情報のリスト化: 各検索結果から、テキストスニペット x と</a:t>
            </a:r>
            <a:br>
              <a:rPr lang="ja" sz="800"/>
            </a:br>
            <a:r>
              <a:rPr lang="ja" sz="800"/>
              <a:t>その他の情報（ソース s（例：WIKIPEDIA）、日付 d、タイトル t、強調された単語 h）を抽出し、</a:t>
            </a:r>
            <a:br>
              <a:rPr lang="ja" sz="800"/>
            </a:br>
            <a:r>
              <a:rPr lang="ja" sz="800"/>
              <a:t>k 個の情報 E={(s,d,t,x,h)} のリストを作成します。</a:t>
            </a:r>
            <a:br>
              <a:rPr lang="ja" sz="800"/>
            </a:br>
            <a:r>
              <a:rPr lang="ja" sz="800"/>
              <a:t>4. 数ショットへの適用: プロンプトの始めに数ショットデモンストレーションを提供します。</a:t>
            </a:r>
            <a:br>
              <a:rPr lang="ja" sz="800"/>
            </a:br>
            <a:r>
              <a:rPr lang="ja" sz="800"/>
              <a:t>これにより、モデルは例の質問とその質問に対する情報のリストを見て、最も関連性が高く最新の回答を出力します。</a:t>
            </a:r>
            <a:br>
              <a:rPr lang="ja" sz="800"/>
            </a:br>
            <a:r>
              <a:rPr lang="ja" sz="800"/>
              <a:t>5. 結果の出力: モデルに取得証拠 E に基づいて質問 q に対する推論と回答を生成させます。</a:t>
            </a:r>
            <a:endParaRPr sz="800"/>
          </a:p>
          <a:p>
            <a:pPr indent="0" lvl="0" marL="0" rtl="0" algn="l">
              <a:spcBef>
                <a:spcPts val="1200"/>
              </a:spcBef>
              <a:spcAft>
                <a:spcPts val="0"/>
              </a:spcAft>
              <a:buNone/>
            </a:pPr>
            <a:r>
              <a:rPr lang="ja" sz="800"/>
              <a:t>FRESHQAは、QAベンチマークです。変化が起こりやすい知識に関する質問や性能を確かめるために作成した、</a:t>
            </a:r>
            <a:br>
              <a:rPr lang="ja" sz="800"/>
            </a:br>
            <a:r>
              <a:rPr lang="ja" sz="800"/>
              <a:t>間違えを持つ質問等、変わらない、ゆっくり変わる、速く変わる、偽前提の4クラスでデータを持っています。</a:t>
            </a:r>
            <a:endParaRPr sz="800"/>
          </a:p>
          <a:p>
            <a:pPr indent="0" lvl="0" marL="0" rtl="0" algn="l">
              <a:spcBef>
                <a:spcPts val="1200"/>
              </a:spcBef>
              <a:spcAft>
                <a:spcPts val="1200"/>
              </a:spcAft>
              <a:buNone/>
            </a:pPr>
            <a:r>
              <a:rPr lang="ja" sz="1122" u="sng"/>
              <a:t>結果</a:t>
            </a:r>
            <a:br>
              <a:rPr lang="ja" sz="1122"/>
            </a:br>
            <a:r>
              <a:rPr lang="ja" sz="822"/>
              <a:t>すべてのモデルは速いペースで変化する知識や偽の前提を含む質問に苦戦しました。CHATGPTとGPT-4は特に、時代遅れの情報のために精度が著しく低下しました。全体的な精度は、厳密なモードで0.8%から32.0%、リラックスモードで0.8%から46.4%の範囲でした。FEW-SHOTとCOTプロンプティングは、大きなモデルにとって有益であり、特に古い知識に関する質問で優れた結果を示しましたが、COTはより多くの幻覚を引き起こすことがありました。</a:t>
            </a:r>
            <a:br>
              <a:rPr lang="ja" sz="822"/>
            </a:br>
            <a:endParaRPr sz="822"/>
          </a:p>
        </p:txBody>
      </p:sp>
      <p:pic>
        <p:nvPicPr>
          <p:cNvPr id="282" name="Google Shape;282;p50"/>
          <p:cNvPicPr preferRelativeResize="0"/>
          <p:nvPr/>
        </p:nvPicPr>
        <p:blipFill>
          <a:blip r:embed="rId3">
            <a:alphaModFix/>
          </a:blip>
          <a:stretch>
            <a:fillRect/>
          </a:stretch>
        </p:blipFill>
        <p:spPr>
          <a:xfrm>
            <a:off x="93225" y="1290954"/>
            <a:ext cx="6223850" cy="1247225"/>
          </a:xfrm>
          <a:prstGeom prst="rect">
            <a:avLst/>
          </a:prstGeom>
          <a:noFill/>
          <a:ln>
            <a:noFill/>
          </a:ln>
        </p:spPr>
      </p:pic>
      <p:pic>
        <p:nvPicPr>
          <p:cNvPr id="283" name="Google Shape;283;p50"/>
          <p:cNvPicPr preferRelativeResize="0"/>
          <p:nvPr/>
        </p:nvPicPr>
        <p:blipFill>
          <a:blip r:embed="rId4">
            <a:alphaModFix/>
          </a:blip>
          <a:stretch>
            <a:fillRect/>
          </a:stretch>
        </p:blipFill>
        <p:spPr>
          <a:xfrm>
            <a:off x="4618250" y="2571746"/>
            <a:ext cx="4485451" cy="18415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51"/>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Mitigating Hallucinations of Large Language Models via Knowledge Consistent Alignment</a:t>
            </a:r>
            <a:r>
              <a:rPr lang="ja" sz="1200" u="sng"/>
              <a:t> 2024</a:t>
            </a:r>
            <a:br>
              <a:rPr lang="ja" sz="1100"/>
            </a:br>
            <a:r>
              <a:rPr lang="ja" sz="1100" u="sng"/>
              <a:t>概要</a:t>
            </a:r>
            <a:br>
              <a:rPr lang="ja" sz="722"/>
            </a:br>
            <a:r>
              <a:rPr lang="ja" sz="722"/>
              <a:t>- LLMの「幻覚」現象を外部知識と内部知識の整合性を高めることで軽減させるいつものやつ</a:t>
            </a:r>
            <a:br>
              <a:rPr lang="ja" sz="722"/>
            </a:br>
            <a:r>
              <a:rPr lang="ja" sz="722"/>
              <a:t>- 新しい知識整合性アライメント（KCA）アプローチとモデルの提案</a:t>
            </a:r>
            <a:br>
              <a:rPr lang="ja" sz="722"/>
            </a:br>
            <a:r>
              <a:rPr lang="ja" sz="722"/>
              <a:t>- KCAアプローチの優れた性能と外部知識と幻覚の相関性の確認</a:t>
            </a:r>
            <a:br>
              <a:rPr lang="ja" sz="722"/>
            </a:br>
            <a:r>
              <a:rPr lang="ja" sz="722"/>
              <a:t>https://github.com/fanqiwan/KCA</a:t>
            </a:r>
            <a:endParaRPr sz="722"/>
          </a:p>
          <a:p>
            <a:pPr indent="0" lvl="0" marL="0" rtl="0" algn="l">
              <a:spcBef>
                <a:spcPts val="1200"/>
              </a:spcBef>
              <a:spcAft>
                <a:spcPts val="0"/>
              </a:spcAft>
              <a:buNone/>
            </a:pPr>
            <a:r>
              <a:rPr lang="ja" sz="1100" u="sng"/>
              <a:t>新規性</a:t>
            </a:r>
            <a:br>
              <a:rPr lang="ja" sz="1100"/>
            </a:br>
            <a:r>
              <a:rPr lang="ja" sz="800"/>
              <a:t>学習データの外部知識と事前学習コーパスの内在知識の矛盾を減らすことで、言語モデルの「ハルシネーション」現象を緩和するKnowledge Consistent Alignment (KCA)を提案。</a:t>
            </a:r>
            <a:br>
              <a:rPr lang="ja" sz="800"/>
            </a:br>
            <a:r>
              <a:rPr lang="ja" sz="800"/>
              <a:t>知識矛盾を検出し、KCAはオープンブックチューニング、データ破棄チューニング、拒否チューニングなどのアプローチから現象の緩和をします</a:t>
            </a:r>
            <a:endParaRPr sz="722"/>
          </a:p>
          <a:p>
            <a:pPr indent="0" lvl="0" marL="0" rtl="0" algn="l">
              <a:spcBef>
                <a:spcPts val="1200"/>
              </a:spcBef>
              <a:spcAft>
                <a:spcPts val="0"/>
              </a:spcAft>
              <a:buNone/>
            </a:pPr>
            <a:r>
              <a:rPr lang="ja" sz="1100" u="sng"/>
              <a:t>方法</a:t>
            </a:r>
            <a:br>
              <a:rPr lang="ja" sz="1100"/>
            </a:br>
            <a:r>
              <a:rPr lang="ja" sz="800"/>
              <a:t>KCA（知識整合アライメント）アプローチは、大規模言語モデル（LLM）の訓練中に生じる知識の矛盾を緩和するための方法です。このアプローチは、主に以下の順序で実行されるステップで構成されています。</a:t>
            </a:r>
            <a:br>
              <a:rPr lang="ja" sz="800"/>
            </a:br>
            <a:r>
              <a:rPr lang="ja" sz="800"/>
              <a:t>1. 知識矛盾の検出: LLMが生成する応答と外部知識との間に矛盾が存在するかを検出します。これは、多肢選択問題を用いた評価や、LLMの応答と外部知識との比較で以下の三段階で実施します。</a:t>
            </a:r>
            <a:br>
              <a:rPr lang="ja" sz="800"/>
            </a:br>
            <a:r>
              <a:rPr lang="ja" sz="800"/>
              <a:t>- 知識要件分類（Knowledge Requirements Classification）: まず、各指示が知識を必要とするかどうかを3分類します。これには、訓練データセットやテストデータセットから得られた指示に基づき、LLMをしようして分類を行います。外部知識がいらない場合は ”no_need_fact” 、知識が必要でLLMが生成結果を理解している場合は”need_and_have_fact”、知識が必要でLLMが生成結果を理解してない場合は”need_and_have_no_fact”と分類</a:t>
            </a:r>
            <a:br>
              <a:rPr lang="ja" sz="800"/>
            </a:br>
            <a:r>
              <a:rPr lang="ja" sz="800"/>
              <a:t>- 参照知識生成（Reference Knowledge Generation）: 次に、分類された指示に基づいて、参照知識を生成します。このステップでは、LLMが提供する知識を分析し、指示に対する適切な回答を生成します。</a:t>
            </a:r>
            <a:br>
              <a:rPr lang="ja" sz="800"/>
            </a:br>
            <a:r>
              <a:rPr lang="ja" sz="800"/>
              <a:t>- 試験作成（Examination Formulation）: 最後に、生成された参照知識を元に、試験を作成します。この試験は、LLMがどの程度正確に知識を理解し、適用できるかを評価するために使用されます。</a:t>
            </a:r>
            <a:br>
              <a:rPr lang="ja" sz="800"/>
            </a:br>
            <a:r>
              <a:rPr lang="ja" sz="800"/>
              <a:t>2. 知識矛盾の処理: 知識矛盾が検出された後、LLMが生成する応答の質を向上させるために、以下のような矛盾処理戦略を実施します。</a:t>
            </a:r>
            <a:br>
              <a:rPr lang="ja" sz="800"/>
            </a:br>
            <a:r>
              <a:rPr lang="ja" sz="800"/>
              <a:t>- オープンブックチューニング: LLMに外部の正確な知識源へのアクセスを許可し、応答の生成時にこれらの情報を活用させます。</a:t>
            </a:r>
            <a:br>
              <a:rPr lang="ja" sz="800"/>
            </a:br>
            <a:r>
              <a:rPr lang="ja" sz="800"/>
              <a:t>- データ破棄チューニング: 知識矛盾を含むデータをトレーニングセットから除外し、より正確な情報に基づいた応答を促進します。</a:t>
            </a:r>
            <a:br>
              <a:rPr lang="ja" sz="800"/>
            </a:br>
            <a:r>
              <a:rPr lang="ja" sz="800"/>
              <a:t>- 拒否チューニング: LLMに、特定の問題や指示に対して応答しないように訓練します。これは、LLMが不正確な情報を生成する可能性が高い場合に有効です。</a:t>
            </a:r>
            <a:br>
              <a:rPr lang="ja" sz="800"/>
            </a:br>
            <a:r>
              <a:rPr lang="ja" sz="800"/>
              <a:t>3. 評価とフィードバック: これらの処理方法を適用した後、LLMの性能を評価し、必要に応じてさらなる調整を行います。これには、幻覚率やヘルプフルネススコアなどのメトリクスを用いた評価が含まれます。</a:t>
            </a:r>
            <a:endParaRPr sz="800"/>
          </a:p>
          <a:p>
            <a:pPr indent="0" lvl="0" marL="0" rtl="0" algn="l">
              <a:spcBef>
                <a:spcPts val="1200"/>
              </a:spcBef>
              <a:spcAft>
                <a:spcPts val="0"/>
              </a:spcAft>
              <a:buNone/>
            </a:pPr>
            <a:r>
              <a:rPr lang="ja" sz="800"/>
              <a:t>幻覚率（Hallucination Rate）は、生成する応答における誤った情報や不正確な内容の割合を指します。この研究では、GPT-4を使用して幻覚率を測定しています。具体的な測定方法は以下の通りです。</a:t>
            </a:r>
            <a:br>
              <a:rPr lang="ja" sz="800"/>
            </a:br>
            <a:r>
              <a:rPr lang="ja" sz="800"/>
              <a:t>1. LLM（この場合GPT-4）を使用して、生成された応答がどの程度正確かを評価します。この評価には、一般的な指示に従う能力や真実性のある質問への回答など、さまざまな基準が含まれます。GPT-4はこれらの基準に基づいて、生成された応答がどれだけ幻覚的（不正確または誤った情報を含む）かを評価します。</a:t>
            </a:r>
            <a:br>
              <a:rPr lang="ja" sz="800"/>
            </a:br>
            <a:r>
              <a:rPr lang="ja" sz="800"/>
              <a:t>2. メトリックベースの判断: 特定のベンチマーク（例えばMS MARCOやACI-Bench）を使用し、生成された応答の品質をROUGE-1、ROUGE-2、ROUGE-Lスコアなどの定量的な指標で評価します</a:t>
            </a:r>
            <a:endParaRPr sz="800"/>
          </a:p>
          <a:p>
            <a:pPr indent="0" lvl="0" marL="0" rtl="0" algn="l">
              <a:spcBef>
                <a:spcPts val="1200"/>
              </a:spcBef>
              <a:spcAft>
                <a:spcPts val="1200"/>
              </a:spcAft>
              <a:buNone/>
            </a:pPr>
            <a:r>
              <a:rPr lang="ja" sz="800"/>
              <a:t>ヘルプフルネススコア（Helpfulness Score）は、生成する応答の有用性や役立ち度を評価する指標です。このスコアは、モデルが提供する応答がユーザーの問い合わせやニーズにどれだけ適切に応えているかを人間による評価で応答の正確性、関連性、情報の豊富さ、理解しやすさなどを評価します</a:t>
            </a:r>
            <a:br>
              <a:rPr lang="ja" sz="800"/>
            </a:br>
            <a:br>
              <a:rPr lang="ja" sz="800"/>
            </a:br>
            <a:r>
              <a:rPr lang="ja" sz="1122" u="sng"/>
              <a:t>結果</a:t>
            </a:r>
            <a:br>
              <a:rPr lang="ja" sz="1122"/>
            </a:br>
            <a:r>
              <a:rPr lang="ja" sz="822"/>
              <a:t>LLMベースの判断では、LIMAEval、VicunaEval、WizardLMEval、TruthfulQAのベンチマークを使用し、GPT-4で幻覚率を測定しています。メトリックベースの判断では、MS MARCOおよびACI-BenchベンチマークでROUGE-1、ROUGE-2、ROUGE-Lスコアを評価しています。まあよくなったらしいけど、</a:t>
            </a:r>
            <a:br>
              <a:rPr lang="ja" sz="1122"/>
            </a:br>
            <a:r>
              <a:rPr lang="ja" sz="822"/>
              <a:t>知識の矛盾を減少させることの効果に重点を置いてるわりに、実際の応用におけるその他の要因（例えば、データの多様性や品質）についての言及がなく不親切なことと研究目的のみなのがテンセントって感じ</a:t>
            </a:r>
            <a:endParaRPr sz="822"/>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The Right Prompts for the Job: Repair Code-Review Defects with Large Language Model 2023</a:t>
            </a:r>
            <a:r>
              <a:rPr lang="ja" sz="1269" u="sng"/>
              <a:t>  </a:t>
            </a:r>
            <a:br>
              <a:rPr lang="ja" sz="1100"/>
            </a:br>
            <a:r>
              <a:rPr lang="ja" sz="1100" u="sng"/>
              <a:t>プロンプト</a:t>
            </a:r>
            <a:br>
              <a:rPr lang="ja" sz="760" u="sng"/>
            </a:br>
            <a:r>
              <a:rPr lang="ja" sz="760" u="sng"/>
              <a:t>以下のバグのあるコードスニペットを修正する...</a:t>
            </a:r>
            <a:endParaRPr sz="760" u="sng"/>
          </a:p>
          <a:p>
            <a:pPr indent="0" lvl="0" marL="0" rtl="0" algn="l">
              <a:lnSpc>
                <a:spcPct val="105000"/>
              </a:lnSpc>
              <a:spcBef>
                <a:spcPts val="1200"/>
              </a:spcBef>
              <a:spcAft>
                <a:spcPts val="0"/>
              </a:spcAft>
              <a:buNone/>
            </a:pPr>
            <a:r>
              <a:rPr lang="ja" sz="760" u="sng"/>
              <a:t>＜バグのあるコード＞</a:t>
            </a:r>
            <a:br>
              <a:rPr lang="ja" sz="760" u="sng"/>
            </a:br>
            <a:r>
              <a:rPr lang="ja" sz="760" u="sng"/>
              <a:t>public static Integer get ( String key ) {</a:t>
            </a:r>
            <a:br>
              <a:rPr lang="ja" sz="760" u="sng"/>
            </a:br>
            <a:r>
              <a:rPr lang="ja" sz="760" u="sng"/>
              <a:t>	//＜コメント＞ このキーはnullになることがあるか？</a:t>
            </a:r>
            <a:br>
              <a:rPr lang="ja" sz="760" u="sng"/>
            </a:br>
            <a:r>
              <a:rPr lang="ja" sz="760" u="sng"/>
              <a:t>	[BUG_LOCATION]</a:t>
            </a:r>
            <a:br>
              <a:rPr lang="ja" sz="760" u="sng"/>
            </a:br>
            <a:r>
              <a:rPr lang="ja" sz="760" u="sng"/>
              <a:t>	[FIX_START]</a:t>
            </a:r>
            <a:br>
              <a:rPr lang="ja" sz="760" u="sng"/>
            </a:br>
            <a:r>
              <a:rPr lang="ja" sz="760" u="sng"/>
              <a:t>	if ( key == null ) {</a:t>
            </a:r>
            <a:br>
              <a:rPr lang="ja" sz="760" u="sng"/>
            </a:br>
            <a:r>
              <a:rPr lang="ja" sz="760" u="sng"/>
              <a:t>		return R . drawable . acc_none ;</a:t>
            </a:r>
            <a:br>
              <a:rPr lang="ja" sz="760" u="sng"/>
            </a:br>
            <a:r>
              <a:rPr lang="ja" sz="760" u="sng"/>
              <a:t>	}</a:t>
            </a:r>
            <a:br>
              <a:rPr lang="ja" sz="760" u="sng"/>
            </a:br>
            <a:r>
              <a:rPr lang="ja" sz="760" u="sng"/>
              <a:t>	[FIX_END]</a:t>
            </a:r>
            <a:br>
              <a:rPr lang="ja" sz="760" u="sng"/>
            </a:br>
            <a:r>
              <a:rPr lang="ja" sz="760" u="sng"/>
              <a:t>	return ...;</a:t>
            </a:r>
            <a:endParaRPr sz="760" u="sng"/>
          </a:p>
          <a:p>
            <a:pPr indent="0" lvl="0" marL="0" rtl="0" algn="l">
              <a:lnSpc>
                <a:spcPct val="105000"/>
              </a:lnSpc>
              <a:spcBef>
                <a:spcPts val="1200"/>
              </a:spcBef>
              <a:spcAft>
                <a:spcPts val="0"/>
              </a:spcAft>
              <a:buNone/>
            </a:pPr>
            <a:r>
              <a:rPr lang="ja" sz="760" u="sng"/>
              <a:t>}</a:t>
            </a:r>
            <a:br>
              <a:rPr lang="ja" sz="760" u="sng"/>
            </a:br>
            <a:r>
              <a:rPr lang="ja" sz="760" u="sng"/>
              <a:t>＜修正されたコード＞</a:t>
            </a:r>
            <a:endParaRPr sz="760" u="sng"/>
          </a:p>
          <a:p>
            <a:pPr indent="0" lvl="0" marL="0" rtl="0" algn="l">
              <a:spcBef>
                <a:spcPts val="1200"/>
              </a:spcBef>
              <a:spcAft>
                <a:spcPts val="0"/>
              </a:spcAft>
              <a:buNone/>
            </a:pPr>
            <a:br>
              <a:rPr lang="ja" sz="722"/>
            </a:br>
            <a:r>
              <a:rPr lang="ja" sz="722"/>
              <a:t>・プロンプト1（P1）：基本情報のみを含みます。タスク指示は「</a:t>
            </a:r>
            <a:r>
              <a:rPr lang="ja" sz="722" u="sng"/>
              <a:t>次のバグのあるコードスニペットを修正してください。レスポンスには修正されたコードのみを出力してください。</a:t>
            </a:r>
            <a:r>
              <a:rPr lang="ja" sz="722"/>
              <a:t>」です。</a:t>
            </a:r>
            <a:br>
              <a:rPr lang="ja" sz="722"/>
            </a:br>
            <a:r>
              <a:rPr lang="ja" sz="722"/>
              <a:t>ChatGPTがバグやパッチについての自然言語コンテンツを生成することがよくあるため、このような説明を減らすためにタスク指示に追加の要件を加えます。</a:t>
            </a:r>
            <a:br>
              <a:rPr lang="ja" sz="722"/>
            </a:br>
            <a:r>
              <a:rPr lang="ja" sz="722"/>
              <a:t>・プロンプト2（P2）：さらに“//＜コメント＞”行の提案に従ってバグのあるコードスニペットを修正するように求めます。</a:t>
            </a:r>
            <a:br>
              <a:rPr lang="ja" sz="722"/>
            </a:br>
            <a:r>
              <a:rPr lang="ja" sz="722"/>
              <a:t>タスク指示は「</a:t>
            </a:r>
            <a:r>
              <a:rPr lang="ja" sz="722" u="sng"/>
              <a:t>"//&lt;Comment&gt; "の行にある提案に従って、次のバグのあるコードスニペットを修正してください。レスポンスには修正されたコードのみを出力してください。</a:t>
            </a:r>
            <a:r>
              <a:rPr lang="ja" sz="722"/>
              <a:t>」です。</a:t>
            </a:r>
            <a:br>
              <a:rPr lang="ja" sz="722"/>
            </a:br>
            <a:r>
              <a:rPr lang="ja" sz="722"/>
              <a:t>ChatGPTに“＜コメント＞”マーカーの後のレビューコメントに従ってバグを修正するように依頼します。</a:t>
            </a:r>
            <a:br>
              <a:rPr lang="ja" sz="722"/>
            </a:br>
            <a:r>
              <a:rPr lang="ja" sz="722"/>
              <a:t>・プロンプト3（P3）：プロンプト1のバリアントであり、欠陥に関するヒントは含まれていません。</a:t>
            </a:r>
            <a:br>
              <a:rPr lang="ja" sz="722"/>
            </a:br>
            <a:r>
              <a:rPr lang="ja" sz="722"/>
              <a:t>タスク指示は「</a:t>
            </a:r>
            <a:r>
              <a:rPr lang="ja" sz="722" u="sng"/>
              <a:t>以下のバグのあるコードスニペットを修正してください。</a:t>
            </a:r>
            <a:r>
              <a:rPr lang="ja" sz="722"/>
              <a:t>」です。ファインチューニングプロセスによりモデルは正しい振る舞い、つまりコードのみを出力することを学習するため、追加の要件は削除されています。</a:t>
            </a:r>
            <a:br>
              <a:rPr lang="ja" sz="722"/>
            </a:br>
            <a:r>
              <a:rPr lang="ja" sz="722"/>
              <a:t>・プロンプト4（P4）：欠陥の場所を追加的に提供します。レビューコメントまたはチェッカーの検査からバグのあるコード行を示します。</a:t>
            </a:r>
            <a:br>
              <a:rPr lang="ja" sz="722"/>
            </a:br>
            <a:r>
              <a:rPr lang="ja" sz="722"/>
              <a:t>この行は「[BUG_LOCATION]」で示されます。タスク指示は「</a:t>
            </a:r>
            <a:r>
              <a:rPr lang="ja" sz="722" u="sng"/>
              <a:t>以下のバグのあるコードスニペットを修正してください。[BUG_LOCATION]はバグの場所を示しています。</a:t>
            </a:r>
            <a:r>
              <a:rPr lang="ja" sz="722"/>
              <a:t>」です。</a:t>
            </a:r>
            <a:br>
              <a:rPr lang="ja" sz="722"/>
            </a:br>
            <a:r>
              <a:rPr lang="ja" sz="722"/>
              <a:t>・プロンプト5（P5）：提案された修正場所、つまり欠陥を修正するために変更する必要があるコードの行範囲を提供します。修正場所は常に欠陥場所と同じではありません。</a:t>
            </a:r>
            <a:br>
              <a:rPr lang="ja" sz="722"/>
            </a:br>
            <a:r>
              <a:rPr lang="ja" sz="722"/>
              <a:t>人間のレビューコメントは一般的に特定のコード行で修正を提案します。マーカー「[FIX_START]」と「[FIX_END]」はそれぞれパッチの開始と終了として示されています。</a:t>
            </a:r>
            <a:br>
              <a:rPr lang="ja" sz="722"/>
            </a:br>
            <a:r>
              <a:rPr lang="ja" sz="722"/>
              <a:t>タスク指示は「</a:t>
            </a:r>
            <a:r>
              <a:rPr lang="ja" sz="722" u="sng"/>
              <a:t>以下のバグのあるコードスニペットを修正してください。[FIX_START]と[FIX_END]はパッチの範囲を示しています。</a:t>
            </a:r>
            <a:r>
              <a:rPr lang="ja" sz="722"/>
              <a:t>」です。</a:t>
            </a:r>
            <a:br>
              <a:rPr lang="ja" sz="722"/>
            </a:br>
            <a:r>
              <a:rPr lang="ja" sz="722"/>
              <a:t>・プロンプト6（P6）：プロンプト4の高度なバージョンです。LLMが欠陥を理解し修正するのを助けるためにレビューコメントを提供します。</a:t>
            </a:r>
            <a:br>
              <a:rPr lang="ja" sz="722"/>
            </a:br>
            <a:r>
              <a:rPr lang="ja" sz="722"/>
              <a:t>プロンプト4と比較して、コメント行は特別なマーカーなしで欠陥の場所を示します。豊富なコメントコンテンツが単なる欠陥の場所と比較してパフォーマンスを向上させるかどうかを評価するために設計されています。タスク指示は「</a:t>
            </a:r>
            <a:r>
              <a:rPr lang="ja" sz="722" u="sng"/>
              <a:t>"//＜コメント＞"行の提案に従って、以下のバグのあるコードスニペットを修正してください。</a:t>
            </a:r>
            <a:r>
              <a:rPr lang="ja" sz="722"/>
              <a:t>」です。</a:t>
            </a:r>
            <a:br>
              <a:rPr lang="ja" sz="722"/>
            </a:br>
            <a:r>
              <a:rPr lang="ja" sz="722"/>
              <a:t>・プロンプト7（P7）：図4のすべての情報を組み合わせたものですが、「[BUG_LOCATION]」は除外されています。</a:t>
            </a:r>
            <a:br>
              <a:rPr lang="ja" sz="722"/>
            </a:br>
            <a:r>
              <a:rPr lang="ja" sz="722"/>
              <a:t>欠陥の場所はレビューコメントによく暗示されているため、それを排除しています。他のすべてのプロンプトと比較して、これは最も情報が豊富です。</a:t>
            </a:r>
            <a:br>
              <a:rPr lang="ja" sz="722"/>
            </a:br>
            <a:r>
              <a:rPr lang="ja" sz="722"/>
              <a:t>タスク指示は「</a:t>
            </a:r>
            <a:r>
              <a:rPr lang="ja" sz="722" u="sng"/>
              <a:t>"//＜コメント＞"行の提案に従って、以下のバグのあるコードスニペットを修正してください。[FIX_START]と[FIX_END]はパッチの範囲を示しています。</a:t>
            </a:r>
            <a:r>
              <a:rPr lang="ja" sz="722"/>
              <a:t>」です。</a:t>
            </a:r>
            <a:endParaRPr sz="722"/>
          </a:p>
          <a:p>
            <a:pPr indent="0" lvl="0" marL="0" rtl="0" algn="l">
              <a:spcBef>
                <a:spcPts val="1200"/>
              </a:spcBef>
              <a:spcAft>
                <a:spcPts val="0"/>
              </a:spcAft>
              <a:buNone/>
            </a:pPr>
            <a:r>
              <a:rPr lang="ja" sz="722"/>
              <a:t>この研究では、これらのプロンプトを使用して、大規模言語モデルがコード修正タスクにどのように対応するかを評価します。ゼロショット学習用プロンプトは、モデルが以前に特定のタスクに対する訓練を受けていない状況での性能をテストするために設計されています。</a:t>
            </a:r>
            <a:endParaRPr sz="722"/>
          </a:p>
          <a:p>
            <a:pPr indent="0" lvl="0" marL="0" rtl="0" algn="l">
              <a:spcBef>
                <a:spcPts val="1200"/>
              </a:spcBef>
              <a:spcAft>
                <a:spcPts val="1200"/>
              </a:spcAft>
              <a:buNone/>
            </a:pPr>
            <a:r>
              <a:rPr lang="ja" sz="722"/>
              <a:t>ちょっと実装してみたけど入力するコードのコメントが的確でないといけなく、使用できるころには全てのプロンプトが違うものになってそう</a:t>
            </a:r>
            <a:endParaRPr sz="722"/>
          </a:p>
        </p:txBody>
      </p:sp>
      <p:sp>
        <p:nvSpPr>
          <p:cNvPr id="78" name="Google Shape;78;p1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52"/>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Mitigating Hallucinations of Large Language Models via Knowledge Consistent Alignment 2024</a:t>
            </a:r>
            <a:br>
              <a:rPr lang="ja" sz="1100"/>
            </a:br>
            <a:r>
              <a:rPr lang="ja" sz="1100" u="sng"/>
              <a:t>知識矛盾検出</a:t>
            </a:r>
            <a:br>
              <a:rPr lang="ja" sz="722"/>
            </a:br>
            <a:r>
              <a:rPr lang="ja" sz="822"/>
              <a:t>知識要件分類（Knowledge Requirements Classification）プロンプトの適当な訳</a:t>
            </a:r>
            <a:endParaRPr sz="822"/>
          </a:p>
          <a:p>
            <a:pPr indent="0" lvl="0" marL="0" rtl="0" algn="l">
              <a:spcBef>
                <a:spcPts val="1200"/>
              </a:spcBef>
              <a:spcAft>
                <a:spcPts val="0"/>
              </a:spcAft>
              <a:buNone/>
            </a:pPr>
            <a:r>
              <a:rPr lang="ja" sz="822"/>
              <a:t>タスクを完了するのを手伝ってください：事実情報要件判断。このタスクは、歴史的な出来事、科学的知識、統計データなど、客観的で正確で検証可能な情報が必要な質問を対象としています。各ユーザーコマンドについて、まずコマンドの意図と要求を理解し、それに事実情報が必要かどうかを判断する必要があります。</a:t>
            </a:r>
            <a:br>
              <a:rPr lang="ja" sz="822"/>
            </a:br>
            <a:r>
              <a:rPr lang="ja" sz="822"/>
              <a:t>事実情報の検索が必要な特定のシナリオには以下が含まれます：</a:t>
            </a:r>
            <a:endParaRPr sz="822"/>
          </a:p>
          <a:p>
            <a:pPr indent="0" lvl="0" marL="0" rtl="0" algn="l">
              <a:spcBef>
                <a:spcPts val="1200"/>
              </a:spcBef>
              <a:spcAft>
                <a:spcPts val="0"/>
              </a:spcAft>
              <a:buNone/>
            </a:pPr>
            <a:r>
              <a:rPr lang="ja" sz="822"/>
              <a:t>1. 歴史的問い合わせ：過去の出来事、登場人物、日付、歴史的時期に関する問い合わせ。通常、歴史的出来事の時期、場所、原因、影響に関する詳細な情報を取得する必要があります。</a:t>
            </a:r>
            <a:br>
              <a:rPr lang="ja" sz="822"/>
            </a:br>
            <a:r>
              <a:rPr lang="ja" sz="822"/>
              <a:t>2. 科学的知識：自然科学（例：物理学、化学、生物学）または社会科学（例：心理学、経済学）の基本原理、概念、データ、研究結果に関する問い合わせ。</a:t>
            </a:r>
            <a:br>
              <a:rPr lang="ja" sz="822"/>
            </a:br>
            <a:r>
              <a:rPr lang="ja" sz="822"/>
              <a:t>3. 統計データ：数値データの収集および分析に関する問い合わせで、通常は現象や傾向を記述し説明するために使用されます。例えば、人口統計、経済指標、社会調査など。</a:t>
            </a:r>
            <a:br>
              <a:rPr lang="ja" sz="822"/>
            </a:br>
            <a:r>
              <a:rPr lang="ja" sz="822"/>
              <a:t>4. 技術的詳細：製品、サービス、または技術の具体的な仕様と機能に関する問い合わせ。例えば、電子機器の性能パラメータ、ソフトウェアバージョン情報、工学技術の応用詳細など。</a:t>
            </a:r>
            <a:br>
              <a:rPr lang="ja" sz="822"/>
            </a:br>
            <a:r>
              <a:rPr lang="ja" sz="822"/>
              <a:t>5. 地理情報：地理的な場所、地形、ランドマーク、国や地域に関する問い合わせ。地図、座標、気候、人口分布などを含むがこれに限定されない。</a:t>
            </a:r>
            <a:br>
              <a:rPr lang="ja" sz="822"/>
            </a:br>
            <a:r>
              <a:rPr lang="ja" sz="822"/>
              <a:t>6. ニュースイベント：最新または最近発生した出来事に関する問い合わせ。政治、経済、社会、文化のニュースレポートや背景分析など。</a:t>
            </a:r>
            <a:br>
              <a:rPr lang="ja" sz="822"/>
            </a:br>
            <a:r>
              <a:rPr lang="ja" sz="822"/>
              <a:t>7. 法律と規制：法律、規則、条例、先例、関連する司法解釈に関する問い合わせ。通常、法律条項の内容、適用範囲、法的効果を理解する必要があります。</a:t>
            </a:r>
            <a:br>
              <a:rPr lang="ja" sz="822"/>
            </a:br>
            <a:r>
              <a:rPr lang="ja" sz="822"/>
              <a:t>8. 健康と医療：人間の健康、病気、薬、治療方法、または医学研究に関する問い合わせ。通常、症状の記述、診断方法、治療提案などを含みます。</a:t>
            </a:r>
            <a:br>
              <a:rPr lang="ja" sz="822"/>
            </a:br>
            <a:r>
              <a:rPr lang="ja" sz="822"/>
              <a:t>9. 経済データ：経済活動、市場データ、為替レート、株価、財務報告に関する問い合わせ。通常、経済動向や市場行動の分析と予測に使用されます。</a:t>
            </a:r>
            <a:br>
              <a:rPr lang="ja" sz="822"/>
            </a:br>
            <a:r>
              <a:rPr lang="ja" sz="822"/>
              <a:t>10. 教育情報：教育機関、コース、学術度、入学要件、または教育政策に関する問い合わせ。通常、教育資源の分布と教育基準を理解する必要があります。</a:t>
            </a:r>
            <a:br>
              <a:rPr lang="ja" sz="822"/>
            </a:br>
            <a:r>
              <a:rPr lang="ja" sz="822"/>
              <a:t>11. 個人情報：特定の個人、その人生、主要な業績、重要な出来事などに関連する。2人以上の個人間の関係、特定の声明、または個人の見解などを含む。</a:t>
            </a:r>
            <a:endParaRPr sz="822"/>
          </a:p>
          <a:p>
            <a:pPr indent="0" lvl="0" marL="0" rtl="0" algn="l">
              <a:spcBef>
                <a:spcPts val="1200"/>
              </a:spcBef>
              <a:spcAft>
                <a:spcPts val="0"/>
              </a:spcAft>
              <a:buNone/>
            </a:pPr>
            <a:r>
              <a:rPr lang="ja" sz="822"/>
              <a:t>判断結果を表すために以下の記号を使用してください：</a:t>
            </a:r>
            <a:br>
              <a:rPr lang="ja" sz="822"/>
            </a:br>
            <a:r>
              <a:rPr lang="ja" sz="822"/>
              <a:t>&lt;need&gt;：事実情報が必要</a:t>
            </a:r>
            <a:br>
              <a:rPr lang="ja" sz="822"/>
            </a:br>
            <a:r>
              <a:rPr lang="ja" sz="822"/>
              <a:t>&lt;no need&gt;：事実情報が不要</a:t>
            </a:r>
            <a:br>
              <a:rPr lang="ja" sz="822"/>
            </a:br>
            <a:r>
              <a:rPr lang="ja" sz="822"/>
              <a:t>事実情報が必要と判断された場合、結果に対応する検索クエリを提示する必要があります。</a:t>
            </a:r>
            <a:endParaRPr sz="822"/>
          </a:p>
          <a:p>
            <a:pPr indent="0" lvl="0" marL="0" rtl="0" algn="l">
              <a:spcBef>
                <a:spcPts val="1200"/>
              </a:spcBef>
              <a:spcAft>
                <a:spcPts val="0"/>
              </a:spcAft>
              <a:buNone/>
            </a:pPr>
            <a:r>
              <a:rPr lang="ja" sz="822"/>
              <a:t>&lt;start_of_demonstration&gt;</a:t>
            </a:r>
            <a:br>
              <a:rPr lang="ja" sz="822"/>
            </a:br>
            <a:r>
              <a:rPr lang="ja" sz="822"/>
              <a:t>#コマンド：</a:t>
            </a:r>
            <a:br>
              <a:rPr lang="ja" sz="822"/>
            </a:br>
            <a:r>
              <a:rPr lang="ja" sz="822"/>
              <a:t>水をテーマにした唐の詩風で詩を作成してください。</a:t>
            </a:r>
            <a:br>
              <a:rPr lang="ja" sz="822"/>
            </a:br>
            <a:r>
              <a:rPr lang="ja" sz="822"/>
              <a:t>#分析：</a:t>
            </a:r>
            <a:br>
              <a:rPr lang="ja" sz="822"/>
            </a:br>
            <a:r>
              <a:rPr lang="ja" sz="822"/>
              <a:t>このコマンドは詩を作成することを求めており、唐の詩風に関する理解が必要ですが、主に創造的なタスクであり、事実情報の検索は必要ありません。</a:t>
            </a:r>
            <a:br>
              <a:rPr lang="ja" sz="822"/>
            </a:br>
            <a:r>
              <a:rPr lang="ja" sz="822"/>
              <a:t>#予測：</a:t>
            </a:r>
            <a:br>
              <a:rPr lang="ja" sz="822"/>
            </a:br>
            <a:r>
              <a:rPr lang="ja" sz="822"/>
              <a:t>&lt;no need&gt;</a:t>
            </a:r>
            <a:br>
              <a:rPr lang="ja" sz="822"/>
            </a:br>
            <a:r>
              <a:rPr lang="ja" sz="822"/>
              <a:t>#コマンド：</a:t>
            </a:r>
            <a:br>
              <a:rPr lang="ja" sz="822"/>
            </a:br>
            <a:r>
              <a:rPr lang="ja" sz="822"/>
              <a:t>OnePlus Ace2とRealme GT Neo5を比較して、どちらが購入する価値がありますか？</a:t>
            </a:r>
            <a:br>
              <a:rPr lang="ja" sz="822"/>
            </a:br>
            <a:r>
              <a:rPr lang="ja" sz="822"/>
              <a:t>#分析：</a:t>
            </a:r>
            <a:br>
              <a:rPr lang="ja" sz="822"/>
            </a:br>
            <a:r>
              <a:rPr lang="ja" sz="822"/>
              <a:t>このコマンドはこれら2つの電話を比較し、購入アドバイスを求めています。これには、これら2つの電話の仕様、特徴、価格などに基づいた分析と比較が必要であり、これは事実情報です。</a:t>
            </a:r>
            <a:br>
              <a:rPr lang="ja" sz="822"/>
            </a:br>
            <a:r>
              <a:rPr lang="ja" sz="822"/>
              <a:t>#予測：</a:t>
            </a:r>
            <a:br>
              <a:rPr lang="ja" sz="822"/>
            </a:br>
            <a:r>
              <a:rPr lang="ja" sz="822"/>
              <a:t>&lt;need&gt;</a:t>
            </a:r>
            <a:br>
              <a:rPr lang="ja" sz="822"/>
            </a:br>
            <a:r>
              <a:rPr lang="ja" sz="822"/>
              <a:t>#検索クエリ：</a:t>
            </a:r>
            <a:br>
              <a:rPr lang="ja" sz="822"/>
            </a:br>
            <a:r>
              <a:rPr lang="ja" sz="822"/>
              <a:t>"OnePlus Ace2 レビュー", "Realme GT Neo5 レビュー"</a:t>
            </a:r>
            <a:br>
              <a:rPr lang="ja" sz="822"/>
            </a:br>
            <a:r>
              <a:rPr lang="ja" sz="822"/>
              <a:t>&lt;/start_of_demonstration&gt;</a:t>
            </a:r>
            <a:endParaRPr sz="822"/>
          </a:p>
          <a:p>
            <a:pPr indent="0" lvl="0" marL="0" rtl="0" algn="l">
              <a:spcBef>
                <a:spcPts val="1200"/>
              </a:spcBef>
              <a:spcAft>
                <a:spcPts val="1200"/>
              </a:spcAft>
              <a:buNone/>
            </a:pPr>
            <a:r>
              <a:rPr lang="ja" sz="822"/>
              <a:t>指定されたコマンドに基づいて、事実情報が必要かどうかの分析と判断を行ってください：</a:t>
            </a:r>
            <a:br>
              <a:rPr lang="ja" sz="822"/>
            </a:br>
            <a:r>
              <a:rPr lang="ja" sz="822"/>
              <a:t>#コマンド：</a:t>
            </a:r>
            <a:br>
              <a:rPr lang="ja" sz="822"/>
            </a:br>
            <a:r>
              <a:rPr lang="ja" sz="822"/>
              <a:t>{instruction_to_process}</a:t>
            </a:r>
            <a:br>
              <a:rPr lang="ja" sz="822"/>
            </a:br>
            <a:r>
              <a:rPr lang="ja" sz="822"/>
              <a:t>#分析：</a:t>
            </a:r>
            <a:endParaRPr sz="822"/>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3"/>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Mitigating Hallucinations of Large Language Models via Knowledge Consistent Alignment 2024</a:t>
            </a:r>
            <a:br>
              <a:rPr lang="ja" sz="1100"/>
            </a:br>
            <a:r>
              <a:rPr lang="ja" sz="1100" u="sng"/>
              <a:t>知識矛盾検出</a:t>
            </a:r>
            <a:br>
              <a:rPr lang="ja" sz="722"/>
            </a:br>
            <a:r>
              <a:rPr lang="ja" sz="822"/>
              <a:t>参照知識生成（Reference Knowledge Generation）</a:t>
            </a:r>
            <a:r>
              <a:rPr lang="ja" sz="822"/>
              <a:t>プロンプトの適当な訳</a:t>
            </a:r>
            <a:endParaRPr sz="822"/>
          </a:p>
          <a:p>
            <a:pPr indent="0" lvl="0" marL="0" rtl="0" algn="l">
              <a:spcBef>
                <a:spcPts val="1200"/>
              </a:spcBef>
              <a:spcAft>
                <a:spcPts val="0"/>
              </a:spcAft>
              <a:buNone/>
            </a:pPr>
            <a:r>
              <a:rPr lang="ja" sz="822"/>
              <a:t>指定された指示に基づいて、対応する詳細な事実や知識を提供してください。事実情報要件判断の分析、オプションの知識要素、およびオプションのゴールドアンサー(正答?)に基づいてください。提供される詳細は、知識要素の単なる回答であるべきではありません。その代わりに、一般人が指示のニーズを満たすために必要な包括的な背景知識をカバーすべきです。</a:t>
            </a:r>
            <a:endParaRPr sz="822"/>
          </a:p>
          <a:p>
            <a:pPr indent="0" lvl="0" marL="0" rtl="0" algn="l">
              <a:spcBef>
                <a:spcPts val="1200"/>
              </a:spcBef>
              <a:spcAft>
                <a:spcPts val="0"/>
              </a:spcAft>
              <a:buNone/>
            </a:pPr>
            <a:r>
              <a:rPr lang="ja" sz="822"/>
              <a:t>#指示：</a:t>
            </a:r>
            <a:br>
              <a:rPr lang="ja" sz="822"/>
            </a:br>
            <a:r>
              <a:rPr lang="ja" sz="822"/>
              <a:t>{input}</a:t>
            </a:r>
            <a:br>
              <a:rPr lang="ja" sz="822"/>
            </a:br>
            <a:r>
              <a:rPr lang="ja" sz="822"/>
              <a:t>#事実情報要件判断の分析：</a:t>
            </a:r>
            <a:br>
              <a:rPr lang="ja" sz="822"/>
            </a:br>
            <a:r>
              <a:rPr lang="ja" sz="822"/>
              <a:t>{analysis}</a:t>
            </a:r>
            <a:br>
              <a:rPr lang="ja" sz="822"/>
            </a:br>
            <a:r>
              <a:rPr lang="ja" sz="822"/>
              <a:t>#知識要素</a:t>
            </a:r>
            <a:br>
              <a:rPr lang="ja" sz="822"/>
            </a:br>
            <a:r>
              <a:rPr lang="ja" sz="822"/>
              <a:t>{queries}</a:t>
            </a:r>
            <a:br>
              <a:rPr lang="ja" sz="822"/>
            </a:br>
            <a:r>
              <a:rPr lang="ja" sz="822"/>
              <a:t>#正答：</a:t>
            </a:r>
            <a:br>
              <a:rPr lang="ja" sz="822"/>
            </a:br>
            <a:r>
              <a:rPr lang="ja" sz="822"/>
              <a:t>{output}</a:t>
            </a:r>
            <a:br>
              <a:rPr lang="ja" sz="822"/>
            </a:br>
            <a:r>
              <a:rPr lang="ja" sz="822"/>
              <a:t>今、詳細な事実や知識を提供してください：</a:t>
            </a:r>
            <a:endParaRPr sz="822"/>
          </a:p>
          <a:p>
            <a:pPr indent="0" lvl="0" marL="0" rtl="0" algn="l">
              <a:spcBef>
                <a:spcPts val="1200"/>
              </a:spcBef>
              <a:spcAft>
                <a:spcPts val="0"/>
              </a:spcAft>
              <a:buNone/>
            </a:pPr>
            <a:r>
              <a:rPr lang="ja" sz="822"/>
              <a:t>試験作成（Examination Formulation）プロンプトの適当な訳</a:t>
            </a:r>
            <a:endParaRPr sz="822"/>
          </a:p>
          <a:p>
            <a:pPr indent="0" lvl="0" marL="0" rtl="0" algn="l">
              <a:spcBef>
                <a:spcPts val="1200"/>
              </a:spcBef>
              <a:spcAft>
                <a:spcPts val="1200"/>
              </a:spcAft>
              <a:buNone/>
            </a:pPr>
            <a:r>
              <a:rPr lang="ja" sz="822"/>
              <a:t>以下に示された知識に基づいて、3つの多肢選択問題を考えてみてください。質問は、この説明例の形式に従うべきであり、必須項目には #質問、#選択肢、#分析、#答えが含まれます。</a:t>
            </a:r>
            <a:br>
              <a:rPr lang="ja" sz="822"/>
            </a:br>
            <a:r>
              <a:rPr lang="ja" sz="822"/>
              <a:t>以下は、フォローすべき形式の説明例です。</a:t>
            </a:r>
            <a:br>
              <a:rPr lang="ja" sz="822"/>
            </a:br>
            <a:r>
              <a:rPr lang="ja" sz="822"/>
              <a:t>&lt;start_of_demonstration&gt;</a:t>
            </a:r>
            <a:br>
              <a:rPr lang="ja" sz="822"/>
            </a:br>
            <a:r>
              <a:rPr lang="ja" sz="822"/>
              <a:t>#質問：</a:t>
            </a:r>
            <a:br>
              <a:rPr lang="ja" sz="822"/>
            </a:br>
            <a:r>
              <a:rPr lang="ja" sz="822"/>
              <a:t>政府が独占を非難し規制する理由の一つは</a:t>
            </a:r>
            <a:br>
              <a:rPr lang="ja" sz="822"/>
            </a:br>
            <a:r>
              <a:rPr lang="ja" sz="822"/>
              <a:t>#選択肢：</a:t>
            </a:r>
            <a:br>
              <a:rPr lang="ja" sz="822"/>
            </a:br>
            <a:r>
              <a:rPr lang="ja" sz="822"/>
              <a:t>(A) 生産者余剰が失われ、消費者余剰が得られる。</a:t>
            </a:r>
            <a:br>
              <a:rPr lang="ja" sz="822"/>
            </a:br>
            <a:r>
              <a:rPr lang="ja" sz="822"/>
              <a:t>(B) 独占価格は生産効率を確保するが、社会の配分効率を損なう。</a:t>
            </a:r>
            <a:br>
              <a:rPr lang="ja" sz="822"/>
            </a:br>
            <a:r>
              <a:rPr lang="ja" sz="822"/>
              <a:t>(C) 独占企業は重要な研究開発に従事しない。</a:t>
            </a:r>
            <a:br>
              <a:rPr lang="ja" sz="822"/>
            </a:br>
            <a:r>
              <a:rPr lang="ja" sz="822"/>
              <a:t>(D) 消費者余剰が高い価格と低い生産水準により失われる。</a:t>
            </a:r>
            <a:br>
              <a:rPr lang="ja" sz="822"/>
            </a:br>
            <a:r>
              <a:rPr lang="ja" sz="822"/>
              <a:t>#分析：</a:t>
            </a:r>
            <a:br>
              <a:rPr lang="ja" sz="822"/>
            </a:br>
            <a:r>
              <a:rPr lang="ja" sz="822"/>
              <a:t>政府が独占を非難し規制する主な理由は、より高い価格と低い生産水準により消費者余剰が失われることにある。独占は市場支配により高い価格を請求でき、消費者福祉と余剰を減少させる。さらに、より高い価格を維持するために生産を制限することが多く、消費者が商品やサービスにアクセスする機会をさらに減少させる。これが政府が競争を促進し、消費者の利益を守るために介入する理由である。要約すると、政府が独占を非難し規制する理由は、より高い価格と低い生産水準により消費者余剰が失われるためであり、選択肢(D)で示されている。</a:t>
            </a:r>
            <a:br>
              <a:rPr lang="ja" sz="822"/>
            </a:br>
            <a:r>
              <a:rPr lang="ja" sz="822"/>
              <a:t>#答え：</a:t>
            </a:r>
            <a:br>
              <a:rPr lang="ja" sz="822"/>
            </a:br>
            <a:r>
              <a:rPr lang="ja" sz="822"/>
              <a:t>(D)</a:t>
            </a:r>
            <a:br>
              <a:rPr lang="ja" sz="822"/>
            </a:br>
            <a:r>
              <a:rPr lang="ja" sz="822"/>
              <a:t>&lt;/start_of_demonstration&gt;</a:t>
            </a:r>
            <a:br>
              <a:rPr lang="ja" sz="822"/>
            </a:br>
            <a:r>
              <a:rPr lang="ja" sz="822"/>
              <a:t>以下は、あなたが提供する必要がある質問の基礎となる知識です。</a:t>
            </a:r>
            <a:br>
              <a:rPr lang="ja" sz="822"/>
            </a:br>
            <a:r>
              <a:rPr lang="ja" sz="822"/>
              <a:t>&lt;start_of_knowledge&gt;</a:t>
            </a:r>
            <a:br>
              <a:rPr lang="ja" sz="822"/>
            </a:br>
            <a:r>
              <a:rPr lang="ja" sz="822"/>
              <a:t>{knowledge}</a:t>
            </a:r>
            <a:br>
              <a:rPr lang="ja" sz="822"/>
            </a:br>
            <a:r>
              <a:rPr lang="ja" sz="822"/>
              <a:t>&lt;/start_of_knowledge&gt;</a:t>
            </a:r>
            <a:br>
              <a:rPr lang="ja" sz="822"/>
            </a:br>
            <a:r>
              <a:rPr lang="ja" sz="822"/>
              <a:t>今、必要な形式で上記の知識に基づく3つの多肢選択問題を提供してください：</a:t>
            </a:r>
            <a:endParaRPr sz="822"/>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4"/>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Mitigating Hallucinations of Large Language Models via Knowledge Consistent Alignment 2024</a:t>
            </a:r>
            <a:br>
              <a:rPr lang="ja" sz="1100"/>
            </a:br>
            <a:r>
              <a:rPr lang="ja" sz="900" u="sng"/>
              <a:t>ヘルプフルネススコア（Helpfulness Score）プロンプト</a:t>
            </a:r>
            <a:br>
              <a:rPr lang="ja" sz="722"/>
            </a:br>
            <a:r>
              <a:rPr lang="ja" sz="822"/>
              <a:t>あなたは、回答の品質をチェックするための役立つかつ正確なアシスタントです。</a:t>
            </a:r>
            <a:br>
              <a:rPr lang="ja" sz="822"/>
            </a:br>
            <a:r>
              <a:rPr lang="ja" sz="822"/>
              <a:t>[質問] アメリカ独立戦争に関する3つの事実を見つけてください。</a:t>
            </a:r>
            <a:br>
              <a:rPr lang="ja" sz="822"/>
            </a:br>
            <a:r>
              <a:rPr lang="ja" sz="822"/>
              <a:t>[アシスタントの回答の開始] 1. アメリカ独立戦争は、イギリスの支配からの独立を求めて戦われました。植民地住民は、イギリスの王政からの干渉なしに自分たちの政府と法を作りたいと考えていました。</a:t>
            </a:r>
            <a:endParaRPr sz="822"/>
          </a:p>
          <a:p>
            <a:pPr indent="0" lvl="0" marL="0" rtl="0" algn="l">
              <a:spcBef>
                <a:spcPts val="1200"/>
              </a:spcBef>
              <a:spcAft>
                <a:spcPts val="0"/>
              </a:spcAft>
              <a:buNone/>
            </a:pPr>
            <a:r>
              <a:rPr lang="ja" sz="822"/>
              <a:t>1. 戦争は1775年から1783年まで続き、その間に20万人以上がこの紛争に参戦しました。アメリカ軍は最終的に成功し、1783年にイギリスはアメリカ合衆国を独立国として認めました。</a:t>
            </a:r>
            <a:br>
              <a:rPr lang="ja" sz="822"/>
            </a:br>
            <a:r>
              <a:rPr lang="ja" sz="822"/>
              <a:t>2. アメリカ独立戦争は世界にも大きな影響を与え、他の国々が植民地権力からの独立を求めて戦うきっかけとなりました。アメリカ独立戦争の中心となった自由と自己決定の理念は、今日でも祝福されています。[アシスタントの回答の終わり]</a:t>
            </a:r>
            <a:br>
              <a:rPr lang="ja" sz="822"/>
            </a:br>
            <a:r>
              <a:rPr lang="ja" sz="822"/>
              <a:t>[システム] 以上のユーザー質問に対するAIアシスタントのパフォーマンスについてフィードバックを求めます。回答の役立ち度、関連性、正確さ、詳細さを評価してください。アシスタントは1から10のスケールで全体的なスコアを受け取り、高いスコアが全体的なパフォーマンスの良さを示します。まず、アシスタントのスコアを示す単一の数値を含む一行を出力してください。続いて、評価の説明を行い、潜在的なバイアスを避けてください。</a:t>
            </a:r>
            <a:br>
              <a:rPr lang="ja" sz="822"/>
            </a:br>
            <a:r>
              <a:rPr lang="ja" sz="822"/>
              <a:t>9.0</a:t>
            </a:r>
            <a:br>
              <a:rPr lang="ja" sz="822"/>
            </a:br>
            <a:r>
              <a:rPr lang="ja" sz="822"/>
              <a:t>AIアシスタントによる回答は、非常に関連性が高く、正確で詳細です。アメリカ独立戦争に関する3つの重要な事実、その目的、期間、世界への影響をカバーしています。さらに具体的な出来事や主要人物を含めることで、さらに包括的にすることもできましたが、全体としては優れた回答です。</a:t>
            </a:r>
            <a:br>
              <a:rPr lang="ja" sz="822"/>
            </a:br>
            <a:r>
              <a:rPr lang="ja" sz="822"/>
              <a:t>[質問] 重要なキャリア決定をしなければならない主人公について、第三者の語りで短編小説を書いてください。</a:t>
            </a:r>
            <a:br>
              <a:rPr lang="ja" sz="822"/>
            </a:br>
            <a:r>
              <a:rPr lang="ja" sz="822"/>
              <a:t>[アシスタントの回答の開始] キャリア決定をする必要がある少女についての短編小説を書きます [アシスタントの回答の終わり]</a:t>
            </a:r>
            <a:br>
              <a:rPr lang="ja" sz="822"/>
            </a:br>
            <a:r>
              <a:rPr lang="ja" sz="822"/>
              <a:t>[システム] 以上のユーザー質問に対するAIアシスタントのパフォーマンスについてフィードバックを求めます。回答の役立ち度、関連性、正確さ、詳細さを評価してください。アシスタントは1から10のスケールで全体的なスコアを受け取り、高いスコアが全体的なパフォーマンスの良さを示します。まず、アシスタントのスコアを示す単一の数値を含む一行を出力してください。続いて、評価の説明を行い、潜在的なバイアスを避けてください。</a:t>
            </a:r>
            <a:br>
              <a:rPr lang="ja" sz="822"/>
            </a:br>
            <a:r>
              <a:rPr lang="ja" sz="822"/>
              <a:t>3.0</a:t>
            </a:r>
            <a:br>
              <a:rPr lang="ja" sz="822"/>
            </a:br>
            <a:r>
              <a:rPr lang="ja" sz="822"/>
              <a:t>AIアシスタントは、重要なキャリア決定をする主人公についての短編小説を求めるユーザーのリクエストを理解しましたが、実際の小説を提供することはありませんでした。代わりに、キャリア決定をする少女についての小説を書くと述べただけで、約束を果たすことはありませんでした。</a:t>
            </a:r>
            <a:br>
              <a:rPr lang="ja" sz="822"/>
            </a:br>
            <a:r>
              <a:rPr lang="ja" sz="822"/>
              <a:t>[質問] {question}</a:t>
            </a:r>
            <a:br>
              <a:rPr lang="ja" sz="822"/>
            </a:br>
            <a:r>
              <a:rPr lang="ja" sz="822"/>
              <a:t>[アシスタントの回答の開始] {answer} [アシスタントの回答の終わり]</a:t>
            </a:r>
            <a:br>
              <a:rPr lang="ja" sz="822"/>
            </a:br>
            <a:r>
              <a:rPr lang="ja" sz="822"/>
              <a:t>[システム] 以上のユーザー質問に対するAIアシスタントのパフォーマンスについてフィードバックを求めます。回答の役立ち度、関連性、正確さ、詳細さを評価してください。アシスタントは1から10のスケールで全体的なスコアを受け取り、高いスコアが全体的なパフォーマンスの良さを示します。まず、アシスタントのスコアを示す単一の数値を含む一行を出力してください。続いて、評価の説明を行い、潜在的なバイアスを避けてください。</a:t>
            </a:r>
            <a:endParaRPr sz="822"/>
          </a:p>
          <a:p>
            <a:pPr indent="0" lvl="0" marL="0" rtl="0" algn="l">
              <a:spcBef>
                <a:spcPts val="1200"/>
              </a:spcBef>
              <a:spcAft>
                <a:spcPts val="1200"/>
              </a:spcAft>
              <a:buNone/>
            </a:pPr>
            <a:r>
              <a:t/>
            </a:r>
            <a:endParaRPr sz="822"/>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5"/>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DeepEdit: Knowledge Editing as Decoding with Constraints</a:t>
            </a:r>
            <a:r>
              <a:rPr lang="ja" sz="1200" u="sng"/>
              <a:t> 2024</a:t>
            </a:r>
            <a:br>
              <a:rPr lang="ja" sz="1100"/>
            </a:br>
            <a:r>
              <a:rPr lang="ja" sz="1100" u="sng"/>
              <a:t>概要</a:t>
            </a:r>
            <a:br>
              <a:rPr lang="ja" sz="722"/>
            </a:br>
            <a:r>
              <a:rPr lang="ja" sz="722"/>
              <a:t>知識編集を制約付き復号化として新たな視点から提案しています。DEEPEDIT（Depth-first Search based Progressive Decoding for Knowledge Editing）という、神経記号的手法を採用し、問題への関連性や更新された知識の認識を向上させながら、より一貫性のある推論を可能にしています。</a:t>
            </a:r>
            <a:br>
              <a:rPr lang="ja" sz="722"/>
            </a:br>
            <a:r>
              <a:rPr lang="ja" sz="722"/>
              <a:t>知識編集（knowledge editing）とは、LLMの出力における情報や知識を更新または修正するプロセスのことを指します。具体的には、LLMが生成するテキストに含まれる情報が時代遅れであったり、不正確だったりする場合、それを最新の正確な情報に置き換える作業を意味します。</a:t>
            </a:r>
            <a:br>
              <a:rPr lang="ja" sz="722"/>
            </a:br>
            <a:r>
              <a:rPr lang="ja" sz="722" u="sng">
                <a:solidFill>
                  <a:schemeClr val="hlink"/>
                </a:solidFill>
                <a:hlinkClick r:id="rId3"/>
              </a:rPr>
              <a:t>https://github.com/wangywUST/DeepEdit</a:t>
            </a:r>
            <a:endParaRPr sz="1100" u="sng"/>
          </a:p>
          <a:p>
            <a:pPr indent="0" lvl="0" marL="0" rtl="0" algn="l">
              <a:spcBef>
                <a:spcPts val="1200"/>
              </a:spcBef>
              <a:spcAft>
                <a:spcPts val="0"/>
              </a:spcAft>
              <a:buNone/>
            </a:pPr>
            <a:r>
              <a:rPr lang="ja" sz="1100" u="sng"/>
              <a:t>方法</a:t>
            </a:r>
            <a:br>
              <a:rPr lang="ja" sz="1100"/>
            </a:br>
            <a:r>
              <a:rPr lang="ja" sz="800"/>
              <a:t>DEEPEDITは、Depth-first Search based Progressive Decodingというアプローチを採用しています。この方法では、LLMの出力を段階的に生成し、各ステップでの検証と修正を行います。このプロセスには、ユニークネス（独自性）、一貫性、認識、関連性の4つの制約が設けられています。これらの制約は、LLMが最新かつ正確な知識に基づいて出力を生成するのを支援します。</a:t>
            </a:r>
            <a:br>
              <a:rPr lang="ja" sz="800"/>
            </a:br>
            <a:r>
              <a:rPr lang="ja" sz="800"/>
              <a:t>- 多段階の質問応答に対応するための制約: 多段階の質問応答を正しく解答するためには、推論のステップが一貫性、関連性、および更新された知識への認識を持つことが重要です。DEEPEDITは、これらの要素を考慮して、以下の制約を提案しています。</a:t>
            </a:r>
            <a:br>
              <a:rPr lang="ja" sz="800"/>
            </a:br>
            <a:r>
              <a:rPr lang="ja" sz="800"/>
              <a:t>- 段階的にテキストの出力を生成し、各ステップごとにその出力を検証し、必要に応じて修正する進行的復号化（progressive decoding）は検証器（verifier）で生成されたテキストが特定の制約（例えば一貫性、関連性など）に適合しているかを確認し、修正器（modifier）でそのテキストを修正します。修正は、テキストの一部を変更したり、追加情報を提供したりして、制約を満たすように実行します。</a:t>
            </a:r>
            <a:br>
              <a:rPr lang="ja" sz="800"/>
            </a:br>
            <a:r>
              <a:rPr lang="ja" sz="800"/>
              <a:t>- DEEPEDITの制約: DEEPEDITにおける具体的な制約は以下の通りです。</a:t>
            </a:r>
            <a:br>
              <a:rPr lang="ja" sz="800"/>
            </a:br>
            <a:r>
              <a:rPr lang="ja" sz="800"/>
              <a:t>1. [ユニークネス]: 各推論ステップは、それ以前のものと異なるべきです。</a:t>
            </a:r>
            <a:br>
              <a:rPr lang="ja" sz="800"/>
            </a:br>
            <a:r>
              <a:rPr lang="ja" sz="800"/>
              <a:t>2. [一貫性]: 各推論ステップは、直前の推論ステップと関連しているべきです。</a:t>
            </a:r>
            <a:br>
              <a:rPr lang="ja" sz="800"/>
            </a:br>
            <a:r>
              <a:rPr lang="ja" sz="800"/>
              <a:t>3. [認識]: 各推論ステップは、更新された知識に矛盾してはなりません。</a:t>
            </a:r>
            <a:br>
              <a:rPr lang="ja" sz="800"/>
            </a:br>
            <a:r>
              <a:rPr lang="ja" sz="800"/>
              <a:t>4. [関連性]: 各推論ステップは、答えを見つけるのに関連しており、役立つものであるべきです​​。</a:t>
            </a:r>
            <a:endParaRPr sz="800"/>
          </a:p>
          <a:p>
            <a:pPr indent="0" lvl="0" marL="0" rtl="0" algn="l">
              <a:spcBef>
                <a:spcPts val="1200"/>
              </a:spcBef>
              <a:spcAft>
                <a:spcPts val="0"/>
              </a:spcAft>
              <a:buNone/>
            </a:pPr>
            <a:r>
              <a:rPr lang="ja" sz="1122" u="sng"/>
              <a:t>結果</a:t>
            </a:r>
            <a:br>
              <a:rPr lang="ja" sz="1122"/>
            </a:br>
            <a:r>
              <a:rPr lang="ja" sz="822"/>
              <a:t>MQuAKEという多段階質問応答データセットで顕著な改善を示しました。このデータセットでは、特にtext-davinci-003およびgpt-3.5-turbo-instructに対して、既存の方法と比較して42%および70%の精度向上した　</a:t>
            </a:r>
            <a:endParaRPr sz="822"/>
          </a:p>
          <a:p>
            <a:pPr indent="0" lvl="0" marL="0" rtl="0" algn="l">
              <a:spcBef>
                <a:spcPts val="1200"/>
              </a:spcBef>
              <a:spcAft>
                <a:spcPts val="0"/>
              </a:spcAft>
              <a:buNone/>
            </a:pPr>
            <a:r>
              <a:rPr lang="ja" sz="822"/>
              <a:t>ベクトル化したデータをRAGする際に生成を細切れ生成する。うまくいって当然の費用対効果最悪実装。</a:t>
            </a:r>
            <a:br>
              <a:rPr lang="ja" sz="822"/>
            </a:br>
            <a:r>
              <a:rPr lang="ja" sz="822"/>
              <a:t>実行完全再現コードがあること以外は実用性は薄そう、やるならChain of Density (CoD)の方が簡単</a:t>
            </a:r>
            <a:br>
              <a:rPr lang="ja" sz="822"/>
            </a:br>
            <a:br>
              <a:rPr lang="ja" sz="822"/>
            </a:b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1200"/>
              </a:spcAft>
              <a:buNone/>
            </a:pPr>
            <a:r>
              <a:t/>
            </a:r>
            <a:endParaRPr sz="822"/>
          </a:p>
        </p:txBody>
      </p:sp>
      <p:pic>
        <p:nvPicPr>
          <p:cNvPr id="309" name="Google Shape;309;p55"/>
          <p:cNvPicPr preferRelativeResize="0"/>
          <p:nvPr/>
        </p:nvPicPr>
        <p:blipFill>
          <a:blip r:embed="rId4">
            <a:alphaModFix/>
          </a:blip>
          <a:stretch>
            <a:fillRect/>
          </a:stretch>
        </p:blipFill>
        <p:spPr>
          <a:xfrm>
            <a:off x="94000" y="3659825"/>
            <a:ext cx="5462975" cy="1329000"/>
          </a:xfrm>
          <a:prstGeom prst="rect">
            <a:avLst/>
          </a:prstGeom>
          <a:noFill/>
          <a:ln>
            <a:noFill/>
          </a:ln>
        </p:spPr>
      </p:pic>
      <p:pic>
        <p:nvPicPr>
          <p:cNvPr id="310" name="Google Shape;310;p55"/>
          <p:cNvPicPr preferRelativeResize="0"/>
          <p:nvPr/>
        </p:nvPicPr>
        <p:blipFill>
          <a:blip r:embed="rId5">
            <a:alphaModFix/>
          </a:blip>
          <a:stretch>
            <a:fillRect/>
          </a:stretch>
        </p:blipFill>
        <p:spPr>
          <a:xfrm>
            <a:off x="5631150" y="3659825"/>
            <a:ext cx="3445699" cy="13982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6"/>
          <p:cNvSpPr txBox="1"/>
          <p:nvPr/>
        </p:nvSpPr>
        <p:spPr>
          <a:xfrm>
            <a:off x="0" y="0"/>
            <a:ext cx="9144000" cy="508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u="sng">
                <a:solidFill>
                  <a:schemeClr val="accent3"/>
                </a:solidFill>
                <a:latin typeface="Proxima Nova"/>
                <a:ea typeface="Proxima Nova"/>
                <a:cs typeface="Proxima Nova"/>
                <a:sym typeface="Proxima Nova"/>
              </a:rPr>
              <a:t>Prompt-RAG: Pioneering Vector Embedding-Free Retrieval-Augmented Generation in Niche Domains, Exemplified by Korean Medicine 2024  </a:t>
            </a:r>
            <a:br>
              <a:rPr lang="ja" sz="600">
                <a:solidFill>
                  <a:schemeClr val="accent3"/>
                </a:solidFill>
                <a:latin typeface="Proxima Nova"/>
                <a:ea typeface="Proxima Nova"/>
                <a:cs typeface="Proxima Nova"/>
                <a:sym typeface="Proxima Nova"/>
              </a:rPr>
            </a:br>
            <a:r>
              <a:rPr lang="ja" sz="600" u="sng">
                <a:solidFill>
                  <a:schemeClr val="accent3"/>
                </a:solidFill>
                <a:latin typeface="Proxima Nova"/>
                <a:ea typeface="Proxima Nova"/>
                <a:cs typeface="Proxima Nova"/>
                <a:sym typeface="Proxima Nova"/>
              </a:rPr>
              <a:t>概要</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特定のニッチ領域である韓国医学（Korean Medicine、KM）において、従来のベクトル埋め込みに依存しない新しい検索拡張生成（Retrieval-Augmented Generation、RAG）モデル Prompt-RAG を提案。</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このモデルは、従来のRAGモデルと異なり、ベクトル埋め込みを必要とせず、ドキュメント検索から応答生成までを行います。韓国医学に関するQAチャットボットアプリケーションでの性能評価では、従来のモデルやChatGPTを含むベクトル埋め込みベースのRAGモデルを関連性と情報性で上回る結果が示されました。</a:t>
            </a:r>
            <a:endParaRPr sz="6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600" u="sng">
                <a:solidFill>
                  <a:schemeClr val="accent3"/>
                </a:solidFill>
                <a:latin typeface="Proxima Nova"/>
                <a:ea typeface="Proxima Nova"/>
                <a:cs typeface="Proxima Nova"/>
                <a:sym typeface="Proxima Nova"/>
              </a:rPr>
              <a:t>新規性</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埋め込みベクトルを使用せず検索対象となるドキュメントに目次を作成したものを使用してRAGを実施します。この目次の粒度により回答への使用量を選択できます</a:t>
            </a:r>
            <a:endParaRPr sz="6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600" u="sng">
                <a:solidFill>
                  <a:schemeClr val="accent3"/>
                </a:solidFill>
                <a:latin typeface="Proxima Nova"/>
                <a:ea typeface="Proxima Nova"/>
                <a:cs typeface="Proxima Nova"/>
                <a:sym typeface="Proxima Nova"/>
              </a:rPr>
              <a:t>手法</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Prompt-RAGでは、クエリと目次（ToC）を含むプロンプトがLLM（Large-Language Model）ベースの生成モデルに渡されます。このモデルは、クエリに最も関連する見出しや、クエリに関する情報を見つけるのに最も役立つ見出しを自動的に選択します。この見出しの階層構造を利用して、メイン見出しからサブ見出しまで複数の見出し選択を行うことができ、特に目次が大きすぎる場合には、ユーザーが目次のすべての見出しを利用したい場合に有効です。このプロセスは応答生成のための参照を作成するための予備的なステップであるため、予算や生成モデルのコンテキストウィンドウサイズに応じて、選択される見出しの数をプロンプトで事前に設定できます。見出し選択中にモデルが構造化された形式で応答を生成することが推奨されており、これによって後続の検索プロセスとトークン使用を制御でき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Prompt-RAG</a:t>
            </a:r>
            <a:r>
              <a:rPr lang="ja" sz="600">
                <a:solidFill>
                  <a:schemeClr val="accent3"/>
                </a:solidFill>
                <a:latin typeface="Proxima Nova"/>
                <a:ea typeface="Proxima Nova"/>
                <a:cs typeface="Proxima Nova"/>
                <a:sym typeface="Proxima Nova"/>
              </a:rPr>
              <a:t>の設計には、3つの主要なステップが含まれます。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1) プリプロセッシングでは、ユーザーのドキュメントから目次を抽出または作成します。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2) 見出し選択では、クエリと目次を含むプロンプトをLLMベースの生成モデルに渡し、クエリに関連する情報を見つけるのに最も役立つ見出しを選択します。</a:t>
            </a:r>
            <a:r>
              <a:rPr lang="ja" sz="600">
                <a:solidFill>
                  <a:schemeClr val="accent3"/>
                </a:solidFill>
                <a:latin typeface="Proxima Nova"/>
                <a:ea typeface="Proxima Nova"/>
                <a:cs typeface="Proxima Nova"/>
                <a:sym typeface="Proxima Nova"/>
              </a:rPr>
              <a:t>プロンプト例は以下です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「現在のコンテキスト: {history}</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 {question}</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目次: {index}</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上記の目次にある各見出し（または行）は、ドキュメントの一部を表しています。質問に対する情報を見つけるのに最も役立つ5つの見出しを選択してください。見出しを重要度の順にリストアップし、</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'1. --- </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2. --- --- </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5. ---'</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という形式で記述してください。この形式以外のことは何も述べないでください。質問が挨拶や雑談に関するものであれば、「参照を無視する」とだけ言ってください。」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3) 検索拡張生成では、選択された見出しの下のドキュメントセクションを取得し、参照として連結した後、クエリに対する応答を生成します。</a:t>
            </a:r>
            <a:r>
              <a:rPr lang="ja" sz="600">
                <a:solidFill>
                  <a:schemeClr val="accent3"/>
                </a:solidFill>
                <a:latin typeface="Proxima Nova"/>
                <a:ea typeface="Proxima Nova"/>
                <a:cs typeface="Proxima Nova"/>
                <a:sym typeface="Proxima Nova"/>
              </a:rPr>
              <a:t>プロンプト例は以下です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「あなたは"현대한의학개론"という本に基づいているチャットボットです。ここにはスムーズなチャットのための以前の会話の記録があります。: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{history}</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参照:{context}a</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 {question}a</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質問に答えるために上記の参照を使用してください。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上記の参照は"현대한의학개론"の一部分に過ぎません。</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情報を提供し、やさしく、正式に答えてください。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もし参照を使って質問に答えることができない場合は、'今回は正しい答えを見つけることができませんでした'と言ってください。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韓国語で答えてください。」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プロンプト2: 選択された見出しがない場合のカジュアルなクエリに対する回答生成</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「あなたは"현대한의학개론"という本に基づいているチャットボットです。ここにはスムーズなチャットのための以前の会話の記録があります。: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{history}</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 {question}</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質問に答えてください。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情報を提供し、やさしく、正式に答えてください。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韓国語で答えてください。」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これらは、上から下への順序で、会話のバッファメモリ、選択された見出しに基づく参照、およびユーザーのクエリをそれぞれ示しています。</a:t>
            </a:r>
            <a:br>
              <a:rPr lang="ja" sz="600">
                <a:solidFill>
                  <a:schemeClr val="accent3"/>
                </a:solidFill>
                <a:latin typeface="Proxima Nova"/>
                <a:ea typeface="Proxima Nova"/>
                <a:cs typeface="Proxima Nova"/>
                <a:sym typeface="Proxima Nova"/>
              </a:rPr>
            </a:br>
            <a:r>
              <a:rPr lang="ja" sz="600" u="sng">
                <a:solidFill>
                  <a:schemeClr val="accent3"/>
                </a:solidFill>
                <a:latin typeface="Proxima Nova"/>
                <a:ea typeface="Proxima Nova"/>
                <a:cs typeface="Proxima Nova"/>
                <a:sym typeface="Proxima Nova"/>
              </a:rPr>
              <a:t>結果</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Prompt-RAGには目次が必要であり、応答時間が長くなるなどの課題がある。事前に目次化した文章を検索対象分入力するので面白い発想だけどもうふた工夫はしないと実装したくない</a:t>
            </a:r>
            <a:endParaRPr sz="600">
              <a:solidFill>
                <a:schemeClr val="accent3"/>
              </a:solidFill>
              <a:latin typeface="Proxima Nova"/>
              <a:ea typeface="Proxima Nova"/>
              <a:cs typeface="Proxima Nova"/>
              <a:sym typeface="Proxima Nov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7"/>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Analyzing Task-Encoding Tokens in Large Language Models</a:t>
            </a:r>
            <a:r>
              <a:rPr lang="ja" sz="1200" u="sng"/>
              <a:t> 2024</a:t>
            </a:r>
            <a:r>
              <a:rPr lang="ja" sz="1269" u="sng"/>
              <a:t> </a:t>
            </a:r>
            <a:br>
              <a:rPr lang="ja" sz="1100"/>
            </a:br>
            <a:r>
              <a:rPr lang="ja" sz="1100" u="sng"/>
              <a:t>概要</a:t>
            </a:r>
            <a:br>
              <a:rPr lang="ja" sz="722"/>
            </a:br>
            <a:r>
              <a:rPr lang="ja" sz="722"/>
              <a:t>コンテキスト内学習（In-context learning, ICL）は自然言語処理における few-shot learning のための有効な手法の一つです。LLMにおいてはプロンプト内に出力方法や手順を保存するために利用されています。</a:t>
            </a:r>
            <a:br>
              <a:rPr lang="ja" sz="722"/>
            </a:br>
            <a:r>
              <a:rPr lang="ja" sz="722"/>
              <a:t>本研究では、タスク予測手順を保存する他のタスクエンコーディングトークンの位置と分析を行います。異なるトークンタイプの表現を削除する実験により、テンプレートトークンとストップワードトークンがタスクエンコーディングトークンとなりやすいことがわかりました。</a:t>
            </a:r>
            <a:endParaRPr sz="722"/>
          </a:p>
          <a:p>
            <a:pPr indent="0" lvl="0" marL="0" rtl="0" algn="l">
              <a:spcBef>
                <a:spcPts val="1200"/>
              </a:spcBef>
              <a:spcAft>
                <a:spcPts val="0"/>
              </a:spcAft>
              <a:buNone/>
            </a:pPr>
            <a:r>
              <a:rPr lang="ja" sz="1100" u="sng"/>
              <a:t>背景</a:t>
            </a:r>
            <a:br>
              <a:rPr lang="ja" sz="1100"/>
            </a:br>
            <a:r>
              <a:rPr lang="ja" sz="800"/>
              <a:t>ICLは、大規模言語モデル（LLMs）と共に用いられる一般的な技術です。これは簡単に使用できることから人気がありますが、コンテキスト内デモンストレーションの微妙な変更が最終的なパフォーマンスに大きな違いをもたらすことが示されています。このため、最近の研究ではICLの背後にあるメカニズムを理解することに焦点が当てられています。過去の研究では、LLMsが最後のプロンプトトークンの隠れた表現を利用してゼロショット方式で目標タスクを実行できることが見出されています​​。</a:t>
            </a:r>
            <a:endParaRPr sz="722"/>
          </a:p>
          <a:p>
            <a:pPr indent="0" lvl="0" marL="0" rtl="0" algn="l">
              <a:spcBef>
                <a:spcPts val="1200"/>
              </a:spcBef>
              <a:spcAft>
                <a:spcPts val="0"/>
              </a:spcAft>
              <a:buNone/>
            </a:pPr>
            <a:r>
              <a:rPr lang="ja" sz="1100" u="sng"/>
              <a:t>手法</a:t>
            </a:r>
            <a:br>
              <a:rPr lang="ja" sz="800"/>
            </a:br>
            <a:r>
              <a:rPr lang="ja" sz="800"/>
              <a:t>ICLプロンプト内のタスクエンコーディングトークンを特定するために、トークンをテンプレート、ストップワード、コンテントの3種類に分類しています。タスク推論手順が最も保存される可能性があるトークンタイプを特定するために、異なる種類のトークンの表現を保持またはマスキングする実験を行っています。これには、テストサンプルがデモンストレーションの特定のトークンの表現のみを参照するようにする方法が含まれています（例えば、CONT、TEMP + STOPなど）​​。</a:t>
            </a:r>
            <a:br>
              <a:rPr lang="ja" sz="800"/>
            </a:br>
            <a:r>
              <a:rPr lang="ja" sz="800"/>
              <a:t>論文で使用された各データセットのICLテンプレートの例:</a:t>
            </a:r>
            <a:br>
              <a:rPr lang="ja" sz="800"/>
            </a:br>
            <a:r>
              <a:rPr lang="ja" sz="800"/>
              <a:t>GNewsデータセットの例:</a:t>
            </a:r>
            <a:br>
              <a:rPr lang="ja" sz="800"/>
            </a:br>
            <a:r>
              <a:rPr lang="ja" sz="800"/>
              <a:t>- 指示（I）: 「世界、スポーツ、ビジネス、テクノロジーのカテゴリにニュース記事を分類してください。」</a:t>
            </a:r>
            <a:br>
              <a:rPr lang="ja" sz="800"/>
            </a:br>
            <a:r>
              <a:rPr lang="ja" sz="800"/>
              <a:t>- テンプレート入力（Tin）: 「記事: {Din}」</a:t>
            </a:r>
            <a:br>
              <a:rPr lang="ja" sz="800"/>
            </a:br>
            <a:r>
              <a:rPr lang="ja" sz="800"/>
              <a:t>- テンプレート出力（Tout）: 「回答: {Dout}」</a:t>
            </a:r>
            <a:br>
              <a:rPr lang="ja" sz="800"/>
            </a:br>
            <a:r>
              <a:rPr lang="ja" sz="800"/>
              <a:t>SST2データセットの例:</a:t>
            </a:r>
            <a:br>
              <a:rPr lang="ja" sz="800"/>
            </a:br>
            <a:r>
              <a:rPr lang="ja" sz="800"/>
              <a:t>- 指示（I）: 「レビューをポジティブとネガティブのカテゴリに分類してください。」</a:t>
            </a:r>
            <a:br>
              <a:rPr lang="ja" sz="800"/>
            </a:br>
            <a:r>
              <a:rPr lang="ja" sz="800"/>
              <a:t>- テンプレート入力（Tin）: 「レビュー: {Din}」</a:t>
            </a:r>
            <a:br>
              <a:rPr lang="ja" sz="800"/>
            </a:br>
            <a:r>
              <a:rPr lang="ja" sz="800"/>
              <a:t>- テンプレート出力（Tout）: 「感情: {Dout}」</a:t>
            </a:r>
            <a:br>
              <a:rPr lang="ja" sz="800"/>
            </a:br>
            <a:r>
              <a:rPr lang="ja" sz="800"/>
              <a:t>RTEデータセットの例:</a:t>
            </a:r>
            <a:br>
              <a:rPr lang="ja" sz="800"/>
            </a:br>
            <a:r>
              <a:rPr lang="ja" sz="800"/>
              <a:t>- 指示（I）: 「仮説と前提の整合性を真または偽のカテゴリに分類してください。」</a:t>
            </a:r>
            <a:br>
              <a:rPr lang="ja" sz="800"/>
            </a:br>
            <a:r>
              <a:rPr lang="ja" sz="800"/>
              <a:t>- テンプレート入力（Tin）: 「仮説: {DinA} 前提: {DinB}」</a:t>
            </a:r>
            <a:br>
              <a:rPr lang="ja" sz="800"/>
            </a:br>
            <a:r>
              <a:rPr lang="ja" sz="800"/>
              <a:t>- テンプレート出力（Tout）: 「回答: {Dout}」</a:t>
            </a:r>
            <a:endParaRPr sz="800"/>
          </a:p>
          <a:p>
            <a:pPr indent="0" lvl="0" marL="0" rtl="0" algn="l">
              <a:spcBef>
                <a:spcPts val="1200"/>
              </a:spcBef>
              <a:spcAft>
                <a:spcPts val="1200"/>
              </a:spcAft>
              <a:buNone/>
            </a:pPr>
            <a:r>
              <a:rPr lang="ja" sz="1122" u="sng"/>
              <a:t>結果</a:t>
            </a:r>
            <a:br>
              <a:rPr lang="ja" sz="1122"/>
            </a:br>
            <a:r>
              <a:rPr lang="ja" sz="822"/>
              <a:t>表現レベルでのアブレーション研究の結果、タスク推論手順に影響を与えるものは、テンプレートトークンとストップワードトークンの表現に最も保存されていることが示されました。一方で、コンテントトークンの表現はほとんどそれらをエンコードしていませんでした。テストサンプルの推論中にコンテントワードの表現を省略しても、パフォーマンスは比較的高いレベルで維持されることがわかりました。しかし、テンプレートトークンの表現はタスク推論手順の提供において重要な位置を占めており、これらを使用するだけでLLMsが高レベルのパフォーマンスを達成できることが示されています​​。</a:t>
            </a:r>
            <a:endParaRPr sz="822"/>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8"/>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Code Prompting Elicits Conditional Reasoning Abilities in Text+Code LLMs</a:t>
            </a:r>
            <a:r>
              <a:rPr lang="ja" sz="1200" u="sng"/>
              <a:t> 2024</a:t>
            </a:r>
            <a:r>
              <a:rPr lang="ja" sz="1269" u="sng"/>
              <a:t> </a:t>
            </a:r>
            <a:br>
              <a:rPr lang="ja" sz="1100"/>
            </a:br>
            <a:r>
              <a:rPr lang="ja" sz="1100" u="sng"/>
              <a:t>概要</a:t>
            </a:r>
            <a:br>
              <a:rPr lang="ja" sz="722"/>
            </a:br>
            <a:r>
              <a:rPr lang="ja" sz="722"/>
              <a:t>自然言語の問題をコードに変換し、生成されたコードでLLMをプロンプトするプロンプトの連鎖を提案しています。コードプロンプトはGPT 3.5で条件付き推論を必要とする複数のデータセットで2.6から7.7ポイントのパフォーマンス向上を示すことがわかりました。プロンプトには自然言語テキストが含まれている必要があり、インスタンステキストのセマンティクスを密接に表現する高品質のコードを伴う必要があります。さらに、コードプロンプトはデモンストレーションが少なく、変数や重要なエンティティの状態追跡に優れていることが示されました</a:t>
            </a:r>
            <a:br>
              <a:rPr lang="ja" sz="722"/>
            </a:br>
            <a:r>
              <a:rPr lang="ja" sz="722"/>
              <a:t>https://github.com/UKPLab/arxiv2024-conditional-reasoning-llms</a:t>
            </a:r>
            <a:endParaRPr sz="722"/>
          </a:p>
          <a:p>
            <a:pPr indent="0" lvl="0" marL="0" rtl="0" algn="l">
              <a:spcBef>
                <a:spcPts val="1200"/>
              </a:spcBef>
              <a:spcAft>
                <a:spcPts val="0"/>
              </a:spcAft>
              <a:buNone/>
            </a:pPr>
            <a:r>
              <a:rPr lang="ja" sz="1100" u="sng"/>
              <a:t>背景</a:t>
            </a:r>
            <a:br>
              <a:rPr lang="ja" sz="1100"/>
            </a:br>
            <a:r>
              <a:rPr lang="ja" sz="800"/>
              <a:t>ICLは、大規模言語モデル（LLMs）と共に用いられる一般的な技術です。これは簡単に使用できることから人気がありますが、コンテキスト内デモンストレーションの微妙な変更が最終的なパフォーマンスに大きな違いをもたらすことが示されています。このため、最近の研究ではICLの背後にあるメカニズムを理解することに焦点が当てられています。過去の研究では、LLMsが最後のプロンプトトークンの隠れた表現を利用してゼロショット方式で目標タスクを実行できることが見出されています​​。</a:t>
            </a:r>
            <a:endParaRPr sz="722"/>
          </a:p>
          <a:p>
            <a:pPr indent="0" lvl="0" marL="0" rtl="0" algn="l">
              <a:spcBef>
                <a:spcPts val="1200"/>
              </a:spcBef>
              <a:spcAft>
                <a:spcPts val="0"/>
              </a:spcAft>
              <a:buNone/>
            </a:pPr>
            <a:r>
              <a:rPr lang="ja" sz="1100" u="sng"/>
              <a:t>手法</a:t>
            </a:r>
            <a:br>
              <a:rPr lang="ja" sz="800"/>
            </a:br>
            <a:r>
              <a:rPr lang="ja" sz="800"/>
              <a:t>コード・プロンプトは、自然言語の問題インスタンスをコードに変換してから、大規模な言語モデルで解きます。Pythonの簡略化に基づくプログラミング言語を使用し、ブール変数または文字列のリストを含む変数を使用します</a:t>
            </a:r>
            <a:br>
              <a:rPr lang="ja" sz="800"/>
            </a:br>
            <a:br>
              <a:rPr lang="ja" sz="800"/>
            </a:br>
            <a:br>
              <a:rPr lang="ja" sz="800"/>
            </a:b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br>
              <a:rPr lang="ja" sz="800"/>
            </a:br>
            <a:br>
              <a:rPr lang="ja" sz="800"/>
            </a:br>
            <a:br>
              <a:rPr lang="ja" sz="800"/>
            </a:br>
            <a:br>
              <a:rPr lang="ja" sz="800"/>
            </a:br>
            <a:br>
              <a:rPr lang="ja" sz="800"/>
            </a:br>
            <a:r>
              <a:rPr lang="ja" sz="722"/>
              <a:t>コードプロンプトにおけるPythonの簡略化に基づくプログラミング言語の使用について、具体的な内容を説明します。</a:t>
            </a:r>
            <a:br>
              <a:rPr lang="ja" sz="722"/>
            </a:br>
            <a:r>
              <a:rPr lang="ja" sz="722"/>
              <a:t>1. プログラミング言語の選択: この研究では、Pythonの簡略化に基づくプログラミング言語を使用しています。Pythonは可読性が高く、構文がシンプルであるため、自然言語問題をコード形式に変換するのに適しています。</a:t>
            </a:r>
            <a:br>
              <a:rPr lang="ja" sz="722"/>
            </a:br>
            <a:r>
              <a:rPr lang="ja" sz="722"/>
              <a:t>2. 変数の使用: 研究では、主にブール変数または文字列のリストを含む変数を使用しています。ブール変数は真偽値（TrueまたはFalse）を持ち、文字列のリストは特定のキーワードやフレーズの集合を表します。</a:t>
            </a:r>
            <a:br>
              <a:rPr lang="ja" sz="722"/>
            </a:br>
            <a:r>
              <a:rPr lang="ja" sz="722"/>
              <a:t>3. 命名規則: 変数はスネークケース（snake_case）の命名規則に従っています。これは、単語間をアンダースコア（_）でつなぐ命名スタイルで、Pythonでは一般的に使用される命名規則です。</a:t>
            </a:r>
            <a:br>
              <a:rPr lang="ja" sz="722"/>
            </a:br>
            <a:r>
              <a:rPr lang="ja" sz="722"/>
              <a:t>4. if文の使用: 条件付き推論をモデル化するために、if文が使用されています。if文は、特定の条件が真（True）の場合にのみ実行されるコードブロックを定義するために使用されます。</a:t>
            </a:r>
            <a:br>
              <a:rPr lang="ja" sz="722"/>
            </a:br>
            <a:r>
              <a:rPr lang="ja" sz="722"/>
              <a:t>5. ループ、関数、クラスの非使用: 研究では、ループ、関数、クラスは使用されていません。これは、コードの複雑さを避け、問題をシンプルに保つためです。</a:t>
            </a:r>
            <a:br>
              <a:rPr lang="ja" sz="722"/>
            </a:br>
            <a:r>
              <a:rPr lang="ja" sz="722"/>
              <a:t>6. コードコメントの利用: 各入力文の直後に、その文のセマンティクスを表現するコードが生成されます。コードコメントには、元の自然言語テキストが含まれており、コードが解決しようとする問題の文脈を提供します。</a:t>
            </a:r>
            <a:br>
              <a:rPr lang="ja" sz="722"/>
            </a:br>
            <a:r>
              <a:rPr lang="ja" sz="722"/>
              <a:t>7. 実行可能なスクリプトでなくてもよい: 生成されたコードが実行可能なPythonスクリプトである必要はありません。重要なのは、問題の論理構造を表現し、LLMによる推論をサポートすることです​​。</a:t>
            </a:r>
            <a:endParaRPr sz="800"/>
          </a:p>
          <a:p>
            <a:pPr indent="0" lvl="0" marL="0" rtl="0" algn="l">
              <a:spcBef>
                <a:spcPts val="1200"/>
              </a:spcBef>
              <a:spcAft>
                <a:spcPts val="0"/>
              </a:spcAft>
              <a:buNone/>
            </a:pPr>
            <a:r>
              <a:rPr lang="ja" sz="1122" u="sng"/>
              <a:t>結果</a:t>
            </a:r>
            <a:br>
              <a:rPr lang="ja" sz="1122"/>
            </a:br>
            <a:r>
              <a:rPr lang="ja" sz="822"/>
              <a:t>コードプロンプトはテキストプロンプトよりも一貫して優れたパフォーマンスを示しました。コードプロンプトは、BGQA-3で7.71ポイント、BGQA-2で7.4ポイント、BGQA-1で6.6ポイント、CondQAで2.6ポイントのパフォーマンス向上を達成しました。これらの結果は、コードの形式がテキスト+コードLLMの条件付き推論能力を引き出しています</a:t>
            </a:r>
            <a:endParaRPr sz="822"/>
          </a:p>
          <a:p>
            <a:pPr indent="0" lvl="0" marL="0" rtl="0" algn="l">
              <a:spcBef>
                <a:spcPts val="1200"/>
              </a:spcBef>
              <a:spcAft>
                <a:spcPts val="1200"/>
              </a:spcAft>
              <a:buNone/>
            </a:pPr>
            <a:r>
              <a:rPr lang="ja" sz="822"/>
              <a:t>LLM用の疑似プログラム回答用プログラムコードを作る論文が昔あった気がする</a:t>
            </a:r>
            <a:endParaRPr sz="822"/>
          </a:p>
        </p:txBody>
      </p:sp>
      <p:pic>
        <p:nvPicPr>
          <p:cNvPr id="326" name="Google Shape;326;p58"/>
          <p:cNvPicPr preferRelativeResize="0"/>
          <p:nvPr/>
        </p:nvPicPr>
        <p:blipFill>
          <a:blip r:embed="rId3">
            <a:alphaModFix/>
          </a:blip>
          <a:stretch>
            <a:fillRect/>
          </a:stretch>
        </p:blipFill>
        <p:spPr>
          <a:xfrm>
            <a:off x="343651" y="1447085"/>
            <a:ext cx="3808773" cy="2034575"/>
          </a:xfrm>
          <a:prstGeom prst="rect">
            <a:avLst/>
          </a:prstGeom>
          <a:noFill/>
          <a:ln>
            <a:noFill/>
          </a:ln>
        </p:spPr>
      </p:pic>
      <p:pic>
        <p:nvPicPr>
          <p:cNvPr id="327" name="Google Shape;327;p58"/>
          <p:cNvPicPr preferRelativeResize="0"/>
          <p:nvPr/>
        </p:nvPicPr>
        <p:blipFill>
          <a:blip r:embed="rId4">
            <a:alphaModFix/>
          </a:blip>
          <a:stretch>
            <a:fillRect/>
          </a:stretch>
        </p:blipFill>
        <p:spPr>
          <a:xfrm>
            <a:off x="4572000" y="1430387"/>
            <a:ext cx="4122850" cy="20679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9"/>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Towards Reliable and Factual Response Generation: Detecting Unanswerable Questions in Information-Seeking Conversations</a:t>
            </a:r>
            <a:r>
              <a:rPr lang="ja" sz="1200" u="sng"/>
              <a:t> 2024</a:t>
            </a:r>
            <a:r>
              <a:rPr lang="ja" sz="1269" u="sng"/>
              <a:t> </a:t>
            </a:r>
            <a:br>
              <a:rPr lang="ja" sz="1100"/>
            </a:br>
            <a:r>
              <a:rPr lang="ja" sz="1100" u="sng"/>
              <a:t>概要</a:t>
            </a:r>
            <a:br>
              <a:rPr lang="ja" sz="722"/>
            </a:br>
            <a:br>
              <a:rPr lang="ja" sz="722"/>
            </a:br>
            <a:r>
              <a:rPr lang="ja" sz="722"/>
              <a:t>- 会話型情報検索を2段階プロセスとしてアプローチ</a:t>
            </a:r>
            <a:br>
              <a:rPr lang="ja" sz="722"/>
            </a:br>
            <a:r>
              <a:rPr lang="ja" sz="722"/>
              <a:t>幻覚は、ユーザーのシステムに対する信頼を損なう可能性があります。私たちは、会話型情報検索(CIS)を、まず関連するパッセージを特定し、次に最終的なシステム応答に要約するという2段階のプロセスとして提案しています。これにより、ユーザーの質問に対する回答がコーパス内に存在するかどうかを自動的に評価することができます。特に、提案する手法は文章に対して回答の有無を分類し、回答ができるかどうかを判定します</a:t>
            </a:r>
            <a:endParaRPr sz="722"/>
          </a:p>
          <a:p>
            <a:pPr indent="0" lvl="0" marL="0" rtl="0" algn="l">
              <a:spcBef>
                <a:spcPts val="1200"/>
              </a:spcBef>
              <a:spcAft>
                <a:spcPts val="0"/>
              </a:spcAft>
              <a:buNone/>
            </a:pPr>
            <a:r>
              <a:rPr lang="ja" sz="1100" u="sng"/>
              <a:t>手法</a:t>
            </a:r>
            <a:br>
              <a:rPr lang="ja" sz="800"/>
            </a:br>
            <a:r>
              <a:rPr lang="ja" sz="800"/>
              <a:t>質問の回答可能性予測のための方法をトレーニングおよび評価するために、TREC CAsTベンチマークに基づいてデータセットを開発しました。</a:t>
            </a:r>
            <a:br>
              <a:rPr lang="ja" sz="800"/>
            </a:br>
            <a:r>
              <a:rPr lang="ja" sz="800"/>
              <a:t>このデータセットは、文、文章やその中に含まれる一部分であるパッセージ、ランキングの3つのレベルで回答可能性のラベルを提供します。また、提案されたアプローチは、トップランクのパッセージからの文が回答に貢献するかどうかを予測し、得られた回答可能性スコアをパッセージおよびランキングレベルで集約します</a:t>
            </a:r>
            <a:br>
              <a:rPr lang="ja" sz="800"/>
            </a:br>
            <a:r>
              <a:rPr lang="ja" sz="800"/>
              <a:t>回答可能性の課題と基本的なアプローチ:</a:t>
            </a:r>
            <a:br>
              <a:rPr lang="ja" sz="800"/>
            </a:br>
            <a:r>
              <a:rPr lang="ja" sz="800"/>
              <a:t>回答可能性の検出の課題は回答が一部分の短文に限定されず複数の文章やパッセージに跨リ存在している内容を抽出することができるかにあります。そこで文章の中で回答をすることができるかどうかを判断する分類器を設定します。この推定はパッセージレベルおよびランキングレベル（つまり、上位のn個のパッセージのセット）に集約され、質問が回答可能かどうかを判断します。文レベルでの操作は、将来の要約生成ステップが最終回答に貢献する文のフィルタリングされたセットを入力として取ることができるという追加の利点があります</a:t>
            </a:r>
            <a:br>
              <a:rPr lang="ja" sz="800"/>
            </a:br>
            <a:r>
              <a:rPr lang="ja" sz="800"/>
              <a:t>文中の回答分類器:</a:t>
            </a:r>
            <a:br>
              <a:rPr lang="ja" sz="800"/>
            </a:br>
            <a:r>
              <a:rPr lang="ja" sz="800"/>
              <a:t>文中の回答分類器は、CAsT-answerabilityデータセットのトレーニング部分からの文レベルデータでトレーニングされています。このデータはSQuAD 2.0データセットからのデータで拡張され、分類器に追加のトレーニング材料として提供され、単一の文に含まれる短いスニペットで答えられる質問に関するガイダンスを提供します。SQuAD 2.0のデータは、回答可能な質問文と回答不可能な質問文の数のバランスを取るためにダウンサンプリングされています。この分類器は、BERTトランスフォーマーモデルを使用して構築され、その上にシーケンス分類ヘッド（HuggingFaceのBertForSequenceClassification）があります。各データサンプルは、質問[SEP]文を入力とし、二項回答可能性ラベルを含みます。分類器の出力は、文が質問に対する回答の一部（または全部）を含む確率です</a:t>
            </a:r>
            <a:br>
              <a:rPr lang="ja" sz="800"/>
            </a:br>
            <a:r>
              <a:rPr lang="ja" sz="800"/>
              <a:t>文レベルの回答可能性スコアの集約:</a:t>
            </a:r>
            <a:br>
              <a:rPr lang="ja" sz="800"/>
            </a:br>
            <a:r>
              <a:rPr lang="ja" sz="800"/>
              <a:t>回答は単一の文に限定されず、複数のパッセージにまたがることがあります。したがって、質問が(1)特定のパッセージまたは(2)上位ランクのパッセージのセット（ランキングとして参照）に基づいて回答可能かどうかを決定するために、文レベルの分類器から得られた結果を集約する方法が必要です。maxまたはmeanの2つの単純な集約関数を検討しており、将来的にはより高度なスコアおよび/またはコンテンツベースの融合技術も適用される可能性があります。直感的には、maxは回答が比較的短く、通常は単一の文に含まれる事実に関する質問に特に適していますが、meanは回答の一部がパッセージ内の複数の文または複数のパッセージにまたがる場合を捉えることが期待されます。集約された回答可能性スコアは、固定された閾値と比較されます。この閾値を超える集約スコアを持つパッセージは、回答を含むと識別されます。閾値は検証パーティション（データセットのトレーニングパーティションからサンプリングされた10%）で設定されます。maxの場合は0.5、meanの場合は0.25です。同様の手順が、ランキングレベルの回答可能性を決定するために、トップn = 3のパッセージに繰り返されます。この結果を解答可能性スコアの入力として使用します。</a:t>
            </a:r>
            <a:endParaRPr sz="800"/>
          </a:p>
          <a:p>
            <a:pPr indent="0" lvl="0" marL="0" rtl="0" algn="l">
              <a:spcBef>
                <a:spcPts val="1200"/>
              </a:spcBef>
              <a:spcAft>
                <a:spcPts val="0"/>
              </a:spcAft>
              <a:buNone/>
            </a:pPr>
            <a:r>
              <a:rPr lang="ja" sz="1122" u="sng"/>
              <a:t>結果</a:t>
            </a:r>
            <a:br>
              <a:rPr lang="ja" sz="1122"/>
            </a:br>
            <a:r>
              <a:rPr lang="ja" sz="822"/>
              <a:t>CAsT-answerabilityおよびSQuAD 2.0で拡張されたCAsT-answerabilityデータセットを使用した分類器は、回答可能性予測において良好な結果を示しました。また、最大集約および平均集約の2つの単純な集約関数を検討し、実際の回答可能性予測に効果的であることが示されています</a:t>
            </a:r>
            <a:endParaRPr sz="822"/>
          </a:p>
          <a:p>
            <a:pPr indent="0" lvl="0" marL="0" rtl="0" algn="l">
              <a:spcBef>
                <a:spcPts val="1200"/>
              </a:spcBef>
              <a:spcAft>
                <a:spcPts val="0"/>
              </a:spcAft>
              <a:buNone/>
            </a:pPr>
            <a:r>
              <a:rPr lang="ja" sz="822"/>
              <a:t>分類するのにわざわざLLMを使うのがなんとなく意味がないような気がするが</a:t>
            </a: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1200"/>
              </a:spcAft>
              <a:buNone/>
            </a:pPr>
            <a:r>
              <a:t/>
            </a:r>
            <a:endParaRPr sz="822"/>
          </a:p>
        </p:txBody>
      </p:sp>
      <p:pic>
        <p:nvPicPr>
          <p:cNvPr id="333" name="Google Shape;333;p59"/>
          <p:cNvPicPr preferRelativeResize="0"/>
          <p:nvPr/>
        </p:nvPicPr>
        <p:blipFill>
          <a:blip r:embed="rId3">
            <a:alphaModFix/>
          </a:blip>
          <a:stretch>
            <a:fillRect/>
          </a:stretch>
        </p:blipFill>
        <p:spPr>
          <a:xfrm>
            <a:off x="4476750" y="3652563"/>
            <a:ext cx="4514850" cy="12477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60"/>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100" u="sng"/>
              <a:t>CodeAid: Evaluating a Classroom Deployment of an LLM-based Programming Assistant that Balances Student and Educator Needs</a:t>
            </a:r>
            <a:r>
              <a:rPr lang="ja" sz="1100" u="sng"/>
              <a:t> 2024</a:t>
            </a:r>
            <a:r>
              <a:rPr lang="ja" sz="1169" u="sng"/>
              <a:t> </a:t>
            </a:r>
            <a:br>
              <a:rPr lang="ja" sz="1100"/>
            </a:br>
            <a:r>
              <a:rPr lang="ja" sz="1100" u="sng"/>
              <a:t>概要</a:t>
            </a:r>
            <a:br>
              <a:rPr lang="ja" sz="722"/>
            </a:br>
            <a:br>
              <a:rPr lang="ja" sz="722"/>
            </a:br>
            <a:r>
              <a:rPr lang="ja" sz="722"/>
              <a:t>- 学生はコードの直接的な回答を求めることよりも、概念理解やデバッグのために利用している。</a:t>
            </a:r>
            <a:br>
              <a:rPr lang="ja" sz="722"/>
            </a:br>
            <a:r>
              <a:rPr lang="ja" sz="722"/>
              <a:t>その目的を達成するためにCodeAidを提案。</a:t>
            </a:r>
            <a:br>
              <a:rPr lang="ja" sz="722"/>
            </a:br>
            <a:r>
              <a:rPr lang="ja" sz="722"/>
              <a:t>- CodeAidは教育的アプローチを評価され、学生がChatGPTに頼ることや不正確なフィードバックについての懸念が表明されている。</a:t>
            </a:r>
            <a:br>
              <a:rPr lang="ja" sz="722"/>
            </a:br>
            <a:r>
              <a:rPr lang="ja" sz="722"/>
              <a:t>- 8,000回のCodeAidの使用を分析し、週次の調査や22人の学生へのインタビューを通じて結果を得た。</a:t>
            </a:r>
            <a:br>
              <a:rPr lang="ja" sz="722"/>
            </a:br>
            <a:r>
              <a:rPr lang="ja" sz="722"/>
              <a:t>CodeAidは、コードの直接的な解答を明らかにせず、有用かつ技術的に正確な応答を提供するLLMベースのプログラミングアシスタント</a:t>
            </a:r>
            <a:endParaRPr sz="722"/>
          </a:p>
          <a:p>
            <a:pPr indent="0" lvl="0" marL="0" rtl="0" algn="l">
              <a:spcBef>
                <a:spcPts val="1200"/>
              </a:spcBef>
              <a:spcAft>
                <a:spcPts val="0"/>
              </a:spcAft>
              <a:buNone/>
            </a:pPr>
            <a:r>
              <a:rPr lang="ja" sz="1100" u="sng"/>
              <a:t>初期システム設計とアーキテクチャ</a:t>
            </a:r>
            <a:br>
              <a:rPr lang="ja" sz="800"/>
            </a:br>
            <a:r>
              <a:rPr lang="ja" sz="800"/>
              <a:t>主要なCodeAidアシスタンス機能</a:t>
            </a:r>
            <a:br>
              <a:rPr lang="ja" sz="800"/>
            </a:br>
            <a:r>
              <a:rPr lang="ja" sz="800"/>
              <a:t>- 一般的な質問: この機能は、特に概念的なCプログラミングの質問に対する回答を生成します。</a:t>
            </a:r>
            <a:br>
              <a:rPr lang="ja" sz="800"/>
            </a:br>
            <a:r>
              <a:rPr lang="ja" sz="800"/>
              <a:t>ユーザーが質問を選択すると、コードエディターは無効になり、AIは質問入力のみを考慮します。</a:t>
            </a:r>
            <a:br>
              <a:rPr lang="ja" sz="800"/>
            </a:br>
            <a:r>
              <a:rPr lang="ja" sz="800"/>
              <a:t>応答生成には、few-shot learning を使用し、短い回答に情報的な説明を生成します。</a:t>
            </a:r>
            <a:br>
              <a:rPr lang="ja" sz="800"/>
            </a:br>
            <a:r>
              <a:rPr lang="ja" sz="800"/>
              <a:t>- インラインコード探索: コードをホバーすることでそのキーワードに関するサンプルコードの生成、ドキュメントの生成、</a:t>
            </a:r>
            <a:br>
              <a:rPr lang="ja" sz="800"/>
            </a:br>
            <a:r>
              <a:rPr lang="ja" sz="800"/>
              <a:t>またはキーワードに関する質問の生成を行います</a:t>
            </a:r>
            <a:br>
              <a:rPr lang="ja" sz="800"/>
            </a:br>
            <a:r>
              <a:rPr lang="ja" sz="800"/>
              <a:t>- コードからの質問: StackOverflowのQ&amp;Aフォーラムに似た体験をシミュレートするために設計されたこの機能は、</a:t>
            </a:r>
            <a:br>
              <a:rPr lang="ja" sz="800"/>
            </a:br>
            <a:r>
              <a:rPr lang="ja" sz="800"/>
              <a:t>学生が特定のコンテキストでデバッグタスクや概念的な質問を行います</a:t>
            </a:r>
            <a:br>
              <a:rPr lang="ja" sz="800"/>
            </a:br>
            <a:r>
              <a:rPr lang="ja" sz="800"/>
              <a:t>- コード修正の支援: 学生が自分のバグのあるコードをコードエディターに入力し、問題のあるコードの意図された動作を</a:t>
            </a:r>
            <a:br>
              <a:rPr lang="ja" sz="800"/>
            </a:br>
            <a:r>
              <a:rPr lang="ja" sz="800"/>
              <a:t>質問入力に入力します。</a:t>
            </a:r>
            <a:br>
              <a:rPr lang="ja" sz="800"/>
            </a:br>
            <a:r>
              <a:rPr lang="ja" sz="800"/>
              <a:t>- コードの説明: 学生は説明したいコードを貼り付けることでユーザーのコードを表示し、各行に対する詳細な説明と、</a:t>
            </a:r>
            <a:br>
              <a:rPr lang="ja" sz="800"/>
            </a:br>
            <a:r>
              <a:rPr lang="ja" sz="800"/>
              <a:t>その行が残りのコードとどのように連携するかを表示します</a:t>
            </a:r>
            <a:br>
              <a:rPr lang="ja" sz="800"/>
            </a:br>
            <a:r>
              <a:rPr lang="ja" sz="800"/>
              <a:t>- コード作成の支援: この機能では、ユーザーはプログラムの意図された動作を入力し、Cライブラリ関数に関する情報を</a:t>
            </a:r>
            <a:br>
              <a:rPr lang="ja" sz="800"/>
            </a:br>
            <a:r>
              <a:rPr lang="ja" sz="800"/>
              <a:t>含むが、コード自体を含まない高レベルのコード構造、サブゴール、自然言語の疑似コードを生成します</a:t>
            </a:r>
            <a:endParaRPr sz="800"/>
          </a:p>
          <a:p>
            <a:pPr indent="0" lvl="0" marL="0" rtl="0" algn="l">
              <a:spcBef>
                <a:spcPts val="1200"/>
              </a:spcBef>
              <a:spcAft>
                <a:spcPts val="0"/>
              </a:spcAft>
              <a:buNone/>
            </a:pPr>
            <a:r>
              <a:rPr lang="ja" sz="800"/>
              <a:t>システムアーキテクチャ</a:t>
            </a:r>
            <a:br>
              <a:rPr lang="ja" sz="800"/>
            </a:br>
            <a:r>
              <a:rPr lang="ja" sz="800"/>
              <a:t>CodeAidはTypeScriptで記述されており、ユーザー認証と応答の保存を可能にする</a:t>
            </a:r>
            <a:br>
              <a:rPr lang="ja" sz="800"/>
            </a:br>
            <a:r>
              <a:rPr lang="ja" sz="800"/>
              <a:t>クライアント-サーバーアーキテクチャを採用しています</a:t>
            </a:r>
            <a:endParaRPr sz="800"/>
          </a:p>
          <a:p>
            <a:pPr indent="0" lvl="0" marL="0" rtl="0" algn="l">
              <a:spcBef>
                <a:spcPts val="1200"/>
              </a:spcBef>
              <a:spcAft>
                <a:spcPts val="0"/>
              </a:spcAft>
              <a:buNone/>
            </a:pPr>
            <a:r>
              <a:rPr lang="ja" sz="1122" u="sng"/>
              <a:t>教育的文脈でのAIアシスタントの広範な設計に関する示唆</a:t>
            </a:r>
            <a:br>
              <a:rPr lang="ja" sz="1122"/>
            </a:br>
            <a:r>
              <a:rPr lang="ja" sz="822"/>
              <a:t>学生のAIアシスタントを使用する際のヘルプシーキングプロセスの4つの主要な段階に焦点を当てています。</a:t>
            </a:r>
            <a:endParaRPr sz="822"/>
          </a:p>
          <a:p>
            <a:pPr indent="0" lvl="0" marL="0" rtl="0" algn="l">
              <a:spcBef>
                <a:spcPts val="1200"/>
              </a:spcBef>
              <a:spcAft>
                <a:spcPts val="0"/>
              </a:spcAft>
              <a:buNone/>
            </a:pPr>
            <a:r>
              <a:rPr lang="ja" sz="822"/>
              <a:t>1) AIツールを使用する決定、2) クエリの形成、3) 提供される応答の性質、4) 応答を受けた後の必要なアクションです。</a:t>
            </a:r>
            <a:endParaRPr sz="822"/>
          </a:p>
          <a:p>
            <a:pPr indent="0" lvl="0" marL="0" rtl="0" algn="l">
              <a:spcBef>
                <a:spcPts val="1200"/>
              </a:spcBef>
              <a:spcAft>
                <a:spcPts val="0"/>
              </a:spcAft>
              <a:buNone/>
            </a:pPr>
            <a:r>
              <a:rPr lang="ja" sz="822"/>
              <a:t>主要なCodeAidアシスタンス機能の考慮事項とトレードオフ関係</a:t>
            </a:r>
            <a:br>
              <a:rPr lang="ja" sz="822"/>
            </a:br>
            <a:r>
              <a:rPr lang="ja" sz="822"/>
              <a:t>- D1: AIのユニークな利点の活用: 学生がどの学習リソースを使用するかを決定する際に、</a:t>
            </a:r>
            <a:br>
              <a:rPr lang="ja" sz="822"/>
            </a:br>
            <a:r>
              <a:rPr lang="ja" sz="822"/>
              <a:t>AIアシスタントの役割とユニークな利点は何か。</a:t>
            </a:r>
            <a:br>
              <a:rPr lang="ja" sz="822"/>
            </a:br>
            <a:r>
              <a:rPr lang="ja" sz="822"/>
              <a:t>- D2: AIクエリインターフェースの設計: ユーザがクエリ/プロンプトを</a:t>
            </a:r>
            <a:br>
              <a:rPr lang="ja" sz="822"/>
            </a:br>
            <a:r>
              <a:rPr lang="ja" sz="822"/>
              <a:t>どのように形成できるようにするためのUIをどのように設計するか。</a:t>
            </a:r>
            <a:br>
              <a:rPr lang="ja" sz="822"/>
            </a:br>
            <a:r>
              <a:rPr lang="ja" sz="822"/>
              <a:t>- D3: AI応答の直接性のバランス: AIアシスタントの応答がどの程度直接的であるべきか、</a:t>
            </a:r>
            <a:br>
              <a:rPr lang="ja" sz="822"/>
            </a:br>
            <a:r>
              <a:rPr lang="ja" sz="822"/>
              <a:t>直接性と学習エンゲージメントのバランスをどのように取るか。</a:t>
            </a:r>
            <a:br>
              <a:rPr lang="ja" sz="822"/>
            </a:br>
            <a:r>
              <a:rPr lang="ja" sz="822"/>
              <a:t>- D4: 信頼、透明性、コントロールのサポート: AIアシスタントからの応答を受けた後、どのようなUIが必要か。</a:t>
            </a:r>
            <a:endParaRPr sz="1122" u="sng"/>
          </a:p>
          <a:p>
            <a:pPr indent="0" lvl="0" marL="0" rtl="0" algn="l">
              <a:spcBef>
                <a:spcPts val="1200"/>
              </a:spcBef>
              <a:spcAft>
                <a:spcPts val="1200"/>
              </a:spcAft>
              <a:buNone/>
            </a:pPr>
            <a:r>
              <a:rPr lang="ja" sz="822"/>
              <a:t>考え方の補助としてのLLM使用はコンセプトと完全一致なので言いたいことをまとめてくれた感じ</a:t>
            </a:r>
            <a:endParaRPr sz="822"/>
          </a:p>
        </p:txBody>
      </p:sp>
      <p:pic>
        <p:nvPicPr>
          <p:cNvPr id="339" name="Google Shape;339;p60"/>
          <p:cNvPicPr preferRelativeResize="0"/>
          <p:nvPr/>
        </p:nvPicPr>
        <p:blipFill>
          <a:blip r:embed="rId3">
            <a:alphaModFix/>
          </a:blip>
          <a:stretch>
            <a:fillRect/>
          </a:stretch>
        </p:blipFill>
        <p:spPr>
          <a:xfrm>
            <a:off x="7160100" y="87600"/>
            <a:ext cx="1983901" cy="469725"/>
          </a:xfrm>
          <a:prstGeom prst="rect">
            <a:avLst/>
          </a:prstGeom>
          <a:noFill/>
          <a:ln>
            <a:noFill/>
          </a:ln>
        </p:spPr>
      </p:pic>
      <p:pic>
        <p:nvPicPr>
          <p:cNvPr id="340" name="Google Shape;340;p60"/>
          <p:cNvPicPr preferRelativeResize="0"/>
          <p:nvPr/>
        </p:nvPicPr>
        <p:blipFill>
          <a:blip r:embed="rId4">
            <a:alphaModFix/>
          </a:blip>
          <a:stretch>
            <a:fillRect/>
          </a:stretch>
        </p:blipFill>
        <p:spPr>
          <a:xfrm>
            <a:off x="4921600" y="557325"/>
            <a:ext cx="4100049" cy="2816101"/>
          </a:xfrm>
          <a:prstGeom prst="rect">
            <a:avLst/>
          </a:prstGeom>
          <a:noFill/>
          <a:ln>
            <a:noFill/>
          </a:ln>
        </p:spPr>
      </p:pic>
      <p:pic>
        <p:nvPicPr>
          <p:cNvPr id="341" name="Google Shape;341;p60"/>
          <p:cNvPicPr preferRelativeResize="0"/>
          <p:nvPr/>
        </p:nvPicPr>
        <p:blipFill>
          <a:blip r:embed="rId5">
            <a:alphaModFix/>
          </a:blip>
          <a:stretch>
            <a:fillRect/>
          </a:stretch>
        </p:blipFill>
        <p:spPr>
          <a:xfrm>
            <a:off x="5016652" y="3339850"/>
            <a:ext cx="4004999" cy="1676175"/>
          </a:xfrm>
          <a:prstGeom prst="rect">
            <a:avLst/>
          </a:prstGeom>
          <a:noFill/>
          <a:ln>
            <a:noFill/>
          </a:ln>
        </p:spPr>
      </p:pic>
      <p:sp>
        <p:nvSpPr>
          <p:cNvPr id="342" name="Google Shape;342;p60"/>
          <p:cNvSpPr/>
          <p:nvPr/>
        </p:nvSpPr>
        <p:spPr>
          <a:xfrm>
            <a:off x="5130075" y="3625975"/>
            <a:ext cx="1826400" cy="496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500">
                <a:latin typeface="Proxima Nova"/>
                <a:ea typeface="Proxima Nova"/>
                <a:cs typeface="Proxima Nova"/>
                <a:sym typeface="Proxima Nova"/>
              </a:rPr>
              <a:t>ヘルプシーキングの選択：AIアシスタント vs. 伝統的なリソース</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AIの目標：生産性中心 vs. 学習者中心</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教育の多様性：汎用 vs. コース固有</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キートレードオフ：広範なスコープ vs. ユニークな利点</a:t>
            </a:r>
            <a:endParaRPr sz="500">
              <a:latin typeface="Proxima Nova"/>
              <a:ea typeface="Proxima Nova"/>
              <a:cs typeface="Proxima Nova"/>
              <a:sym typeface="Proxima Nova"/>
            </a:endParaRPr>
          </a:p>
        </p:txBody>
      </p:sp>
      <p:sp>
        <p:nvSpPr>
          <p:cNvPr id="343" name="Google Shape;343;p60"/>
          <p:cNvSpPr/>
          <p:nvPr/>
        </p:nvSpPr>
        <p:spPr>
          <a:xfrm>
            <a:off x="7108900" y="3625975"/>
            <a:ext cx="1826400" cy="496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500">
                <a:latin typeface="Proxima Nova"/>
                <a:ea typeface="Proxima Nova"/>
                <a:cs typeface="Proxima Nova"/>
                <a:sym typeface="Proxima Nova"/>
              </a:rPr>
              <a:t>問題の特定：学生反応（リアクティブ） vs. ツール（プロアクティブ）</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入力フォーマット：構造化 vs. 自由形式</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コンテキストの提供：手動 vs. 自動</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キートレードオフ：メタ認知的エンゲージメント vs. 使用の容易さ</a:t>
            </a:r>
            <a:endParaRPr sz="500">
              <a:latin typeface="Proxima Nova"/>
              <a:ea typeface="Proxima Nova"/>
              <a:cs typeface="Proxima Nova"/>
              <a:sym typeface="Proxima Nova"/>
            </a:endParaRPr>
          </a:p>
        </p:txBody>
      </p:sp>
      <p:sp>
        <p:nvSpPr>
          <p:cNvPr id="344" name="Google Shape;344;p60"/>
          <p:cNvSpPr/>
          <p:nvPr/>
        </p:nvSpPr>
        <p:spPr>
          <a:xfrm>
            <a:off x="5130075" y="4416275"/>
            <a:ext cx="1826400" cy="496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500">
                <a:latin typeface="Proxima Nova"/>
                <a:ea typeface="Proxima Nova"/>
                <a:cs typeface="Proxima Nova"/>
                <a:sym typeface="Proxima Nova"/>
              </a:rPr>
              <a:t>問題の特定：学生反応（リアクティブ） vs. ツール（プロアクティブ）</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入力フォーマット：構造化 vs. 自由形式</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コンテキストの提供：手動 vs. 自動</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キートレードオフ：メタ認知的エンゲージメント vs. 使用の容易さ</a:t>
            </a:r>
            <a:endParaRPr sz="500">
              <a:latin typeface="Proxima Nova"/>
              <a:ea typeface="Proxima Nova"/>
              <a:cs typeface="Proxima Nova"/>
              <a:sym typeface="Proxima Nova"/>
            </a:endParaRPr>
          </a:p>
        </p:txBody>
      </p:sp>
      <p:sp>
        <p:nvSpPr>
          <p:cNvPr id="345" name="Google Shape;345;p60"/>
          <p:cNvSpPr/>
          <p:nvPr/>
        </p:nvSpPr>
        <p:spPr>
          <a:xfrm>
            <a:off x="7108900" y="4416275"/>
            <a:ext cx="1826400" cy="496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500">
                <a:latin typeface="Proxima Nova"/>
                <a:ea typeface="Proxima Nova"/>
                <a:cs typeface="Proxima Nova"/>
                <a:sym typeface="Proxima Nova"/>
              </a:rPr>
              <a:t>AIの透明性：最小限 vs. 詳細</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検証ポイント：生成後 vs. 生成前</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AIのステアリングとコントロール：自律的 vs. ユーザーガイド</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キートレードオフ：使用の容易さ vs. 透明性とエンゲージメント</a:t>
            </a:r>
            <a:endParaRPr sz="500">
              <a:latin typeface="Proxima Nova"/>
              <a:ea typeface="Proxima Nova"/>
              <a:cs typeface="Proxima Nova"/>
              <a:sym typeface="Proxima Nov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61"/>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ja" sz="1200" u="sng"/>
              <a:t>LLMCheckup: Conversational Examination of Large Language Models via Interpretability Tools</a:t>
            </a:r>
            <a:r>
              <a:rPr lang="ja" sz="1200" u="sng"/>
              <a:t> 2024</a:t>
            </a:r>
            <a:r>
              <a:rPr lang="ja" sz="1269" u="sng"/>
              <a:t> </a:t>
            </a:r>
            <a:br>
              <a:rPr lang="ja" sz="1100"/>
            </a:br>
            <a:r>
              <a:rPr lang="ja" sz="1100" u="sng"/>
              <a:t>概要</a:t>
            </a:r>
            <a:br>
              <a:rPr lang="ja" sz="722"/>
            </a:br>
            <a:br>
              <a:rPr lang="ja" sz="722"/>
            </a:br>
            <a:r>
              <a:rPr lang="ja" sz="764"/>
              <a:t>- 解釈性ツールは対話形式の説明を提供し、ユーザーの理解を高める効果があり、LLMCheckupはそのようなツールの1つである。</a:t>
            </a:r>
            <a:br>
              <a:rPr lang="ja" sz="764"/>
            </a:br>
            <a:r>
              <a:rPr lang="ja" sz="764"/>
              <a:t>- LLMCheckupはXAIツールの幅広いスペクトルを活用し、対話形式での説明を提供し、フォローアップの質問と提案を生成する</a:t>
            </a:r>
            <a:br>
              <a:rPr lang="ja" sz="764"/>
            </a:br>
            <a:r>
              <a:rPr lang="ja" sz="764"/>
              <a:t>LLMCHECKUPは、1つのLLMだけで複数の役割を果たすことが可能であり、追加のLLMなしで説明を生成できる統合されたフレームワークを提供します</a:t>
            </a:r>
            <a:br>
              <a:rPr lang="ja" sz="764"/>
            </a:br>
            <a:r>
              <a:rPr lang="ja" sz="764"/>
              <a:t>https://github.com/DFKI-NLP/LLMCheckup</a:t>
            </a:r>
            <a:endParaRPr sz="764"/>
          </a:p>
          <a:p>
            <a:pPr indent="0" lvl="0" marL="0" rtl="0" algn="l">
              <a:spcBef>
                <a:spcPts val="1200"/>
              </a:spcBef>
              <a:spcAft>
                <a:spcPts val="0"/>
              </a:spcAft>
              <a:buNone/>
            </a:pPr>
            <a:r>
              <a:rPr lang="ja" sz="1100" u="sng"/>
              <a:t>新規性</a:t>
            </a:r>
            <a:br>
              <a:rPr lang="ja" sz="800"/>
            </a:br>
            <a:r>
              <a:rPr lang="ja" sz="842"/>
              <a:t>LLMCHECKUPのシステムアーキテクチャは、ユーザーがインターフェイスで質問すると、使用中のLLMによってSQLのようなクエリとして分析します。例えば、「filter id 26 and rationalize」というユーザーの最初の質問は、対応する操作にマッチし、実行された後、生成された説明がテンプレートに含まれて回答を生成します。</a:t>
            </a:r>
            <a:endParaRPr sz="764"/>
          </a:p>
          <a:p>
            <a:pPr indent="0" lvl="0" marL="0" rtl="0" algn="l">
              <a:spcBef>
                <a:spcPts val="1200"/>
              </a:spcBef>
              <a:spcAft>
                <a:spcPts val="0"/>
              </a:spcAft>
              <a:buNone/>
            </a:pPr>
            <a:r>
              <a:rPr lang="ja" sz="1100" u="sng"/>
              <a:t>手法</a:t>
            </a:r>
            <a:br>
              <a:rPr lang="ja" sz="800"/>
            </a:br>
            <a:r>
              <a:rPr lang="ja" sz="813"/>
              <a:t>LLMCHECKUPはユーザーインターフェイスで質問を受け付け、SQLのようなクエリで解析し、対応する操作を実行します。ユーザーの意図をより正確に認識するために、ガイド付きデコーディングとマルチプロンプト解析という2つの方法を用います</a:t>
            </a:r>
            <a:br>
              <a:rPr lang="ja" sz="813"/>
            </a:br>
            <a:r>
              <a:rPr lang="ja" sz="813"/>
              <a:t>このツールでは、モデルの内部、データセット、ドキュメントを考慮に入れた自己説明が行われます。ユーザーからの説明要求は、テキストからSQLタスクによってLLMによって認識されます。</a:t>
            </a:r>
            <a:br>
              <a:rPr lang="ja" sz="813"/>
            </a:br>
            <a:r>
              <a:rPr lang="ja" sz="813"/>
              <a:t>ユーザーの意図の認識を強化するために、ガイド付きデコーディングとマルチプロンプト解析の2つの方法を採用しています。ガイド付きデコーディングは、生成された出力が事前に定義された文法規則と制約に従うことを保証し、マルチプロンプト解析では、モデルにすべての利用可能な操作を一度に見せ、より細かい属性をモデルにプロンプトすることで性能を向上させます​​。</a:t>
            </a:r>
            <a:endParaRPr sz="813"/>
          </a:p>
          <a:p>
            <a:pPr indent="0" lvl="0" marL="0" rtl="0" algn="l">
              <a:spcBef>
                <a:spcPts val="1200"/>
              </a:spcBef>
              <a:spcAft>
                <a:spcPts val="0"/>
              </a:spcAft>
              <a:buNone/>
            </a:pPr>
            <a:r>
              <a:rPr lang="ja" sz="813"/>
              <a:t>ガイド付きデコーディング（Guided Decoding）: この方法では、生成された出力が事前に定義された文法規則と制約に従うように制御します。また、生成された解析結果が事前に定義された操作セットと整合性を持つようにします。ガイド付きデコーディングは、特に小規模なLLMに適しているとされています。Constrained Language Models Yield Few-Shot Semantic Parsersで提案された手法であり、LLMCHECKUPでは、ユーザーの意図をより正確に解析するために使用されています​​。</a:t>
            </a:r>
            <a:endParaRPr sz="813"/>
          </a:p>
          <a:p>
            <a:pPr indent="0" lvl="0" marL="0" rtl="0" algn="l">
              <a:spcBef>
                <a:spcPts val="1200"/>
              </a:spcBef>
              <a:spcAft>
                <a:spcPts val="0"/>
              </a:spcAft>
              <a:buNone/>
            </a:pPr>
            <a:r>
              <a:rPr lang="ja" sz="813"/>
              <a:t>マルチプロンプト解析（Multi-prompt Parsing）: ガイド付きデコーディングとは異なり、マルチプロンプト解析では、</a:t>
            </a:r>
            <a:br>
              <a:rPr lang="ja" sz="813"/>
            </a:br>
            <a:r>
              <a:rPr lang="ja" sz="813"/>
              <a:t>入力においてモデルが選択できるすべての利用可能な操作を単純化して全てわたします。これは、ユーザーの入力との埋め込み類似性に基づいて</a:t>
            </a:r>
            <a:br>
              <a:rPr lang="ja" sz="813"/>
            </a:br>
            <a:r>
              <a:rPr lang="ja" sz="813"/>
              <a:t>プロンプトを事前選択するガイド付きデコーディングとは対照的です。マルチプロンプト解析では、インスタンスIDやサンプル数などの属性を追加して</a:t>
            </a:r>
            <a:br>
              <a:rPr lang="ja" sz="813"/>
            </a:br>
            <a:r>
              <a:rPr lang="ja" sz="813"/>
              <a:t>モデルにプロンプトすることで、パフォーマンスを向上させることが可能です。このアプローチにより、モデルはすべての利用可能な操作を</a:t>
            </a:r>
            <a:br>
              <a:rPr lang="ja" sz="813"/>
            </a:br>
            <a:r>
              <a:rPr lang="ja" sz="813"/>
              <a:t>一度に見ることができ、必要な操作の例を含めることができます。</a:t>
            </a:r>
            <a:br>
              <a:rPr lang="ja" sz="813"/>
            </a:br>
            <a:r>
              <a:rPr lang="ja" sz="813"/>
              <a:t>詳細は以下になります:</a:t>
            </a:r>
            <a:br>
              <a:rPr lang="ja" sz="813"/>
            </a:br>
            <a:r>
              <a:rPr lang="ja" sz="813"/>
              <a:t>1. 操作の問い合わせ: 最初のステップとして、MPはモデルにメインの操作について問い合わせます。これには、特徴の帰属、反事実の生成、</a:t>
            </a:r>
            <a:br>
              <a:rPr lang="ja" sz="813"/>
            </a:br>
            <a:r>
              <a:rPr lang="ja" sz="813"/>
              <a:t>データセット統計などが含まれます（詳細な「filter id 26 and rationalize」の入力に対しての操作リストは図の内容になります）。</a:t>
            </a:r>
            <a:br>
              <a:rPr lang="ja" sz="813"/>
            </a:br>
            <a:r>
              <a:rPr lang="ja" sz="813"/>
              <a:t>2. 操作固有のプロンプトの選択: 次に、選択された操作に応じて、MPは操作固有のプロンプトを選択します。</a:t>
            </a:r>
            <a:br>
              <a:rPr lang="ja" sz="813"/>
            </a:br>
            <a:r>
              <a:rPr lang="ja" sz="813"/>
              <a:t>これには、ユーザーのクエリと解析された出力の例を含む2から7のデモンストレーションが含まれます。</a:t>
            </a:r>
            <a:br>
              <a:rPr lang="ja" sz="813"/>
            </a:br>
            <a:r>
              <a:rPr lang="ja" sz="813"/>
              <a:t>3. フルパースの生成: 例えば、ユーザーが「ID 42の統合勾配に基づく特徴帰属は何ですか？」と入力した場合、</a:t>
            </a:r>
            <a:br>
              <a:rPr lang="ja" sz="813"/>
            </a:br>
            <a:r>
              <a:rPr lang="ja" sz="813"/>
              <a:t>まず「nlpattribute」というパースを生成し、次に「filter id 42 and nlpattribute integrated_gradient」という二番目のプロンプトでパースを拡張します。</a:t>
            </a:r>
            <a:br>
              <a:rPr lang="ja" sz="813"/>
            </a:br>
            <a:r>
              <a:rPr lang="ja" sz="813"/>
              <a:t>4. モデルの出力の確認: GDとは異なり、MPではモデルの出力が制約されないため、モデルの出力が利用可能な操作のいずれかと</a:t>
            </a:r>
            <a:br>
              <a:rPr lang="ja" sz="813"/>
            </a:br>
            <a:r>
              <a:rPr lang="ja" sz="813"/>
              <a:t>一致するかどうかを確認する必要があります。正確な一致がない場合は、SBERTを使用してユーザー入力とLLMCHECKUPの操作と</a:t>
            </a:r>
            <a:br>
              <a:rPr lang="ja" sz="813"/>
            </a:br>
            <a:r>
              <a:rPr lang="ja" sz="813"/>
              <a:t>の間の埋め込み類似性を比較します（例えば、モデルが同義語を出力することがありますが、正確な解析を保証するために操作名と</a:t>
            </a:r>
            <a:br>
              <a:rPr lang="ja" sz="813"/>
            </a:br>
            <a:r>
              <a:rPr lang="ja" sz="813"/>
              <a:t>正確に一致させる必要があります）。</a:t>
            </a:r>
            <a:br>
              <a:rPr lang="ja" sz="813"/>
            </a:br>
            <a:r>
              <a:rPr lang="ja" sz="813"/>
              <a:t>5. 幻覚のチェック: モデルがユーザー入力に存在しないIDを出力した場合など、可能な幻覚を避けるためのチェックも実装しています。</a:t>
            </a:r>
            <a:br>
              <a:rPr lang="ja" sz="813"/>
            </a:br>
            <a:r>
              <a:rPr lang="ja" sz="813"/>
              <a:t>そのような場合、解析されたテキストから該当する部分を除外します​​。</a:t>
            </a:r>
            <a:endParaRPr sz="813"/>
          </a:p>
          <a:p>
            <a:pPr indent="0" lvl="0" marL="0" rtl="0" algn="l">
              <a:spcBef>
                <a:spcPts val="1200"/>
              </a:spcBef>
              <a:spcAft>
                <a:spcPts val="1200"/>
              </a:spcAft>
              <a:buNone/>
            </a:pPr>
            <a:r>
              <a:rPr lang="ja" sz="1122" u="sng"/>
              <a:t>結果</a:t>
            </a:r>
            <a:br>
              <a:rPr lang="ja" sz="1122"/>
            </a:br>
            <a:r>
              <a:rPr lang="ja" sz="822"/>
              <a:t> LLMCHECKUPは、他の対話ベースの解釈システムと比較して、自己説明に重点を置いており、</a:t>
            </a:r>
            <a:br>
              <a:rPr lang="ja" sz="822"/>
            </a:br>
            <a:r>
              <a:rPr lang="ja" sz="822"/>
              <a:t>モデルの動作を外部のLLMに依存せずに説明できる点が特徴です</a:t>
            </a:r>
            <a:endParaRPr sz="822"/>
          </a:p>
        </p:txBody>
      </p:sp>
      <p:pic>
        <p:nvPicPr>
          <p:cNvPr id="351" name="Google Shape;351;p61"/>
          <p:cNvPicPr preferRelativeResize="0"/>
          <p:nvPr/>
        </p:nvPicPr>
        <p:blipFill>
          <a:blip r:embed="rId3">
            <a:alphaModFix/>
          </a:blip>
          <a:stretch>
            <a:fillRect/>
          </a:stretch>
        </p:blipFill>
        <p:spPr>
          <a:xfrm>
            <a:off x="6131600" y="2444125"/>
            <a:ext cx="3012400" cy="2578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Navigating Uncertainty: Optimizing API Dependency for Hallucination Reduction in Closed-Book Question Answering</a:t>
            </a:r>
            <a:r>
              <a:rPr lang="ja" sz="1200" u="sng"/>
              <a:t> 2024</a:t>
            </a:r>
            <a:r>
              <a:rPr lang="ja" sz="1269" u="sng"/>
              <a:t>  </a:t>
            </a:r>
            <a:endParaRPr sz="1100"/>
          </a:p>
          <a:p>
            <a:pPr indent="0" lvl="0" marL="0" rtl="0" algn="l">
              <a:spcBef>
                <a:spcPts val="1200"/>
              </a:spcBef>
              <a:spcAft>
                <a:spcPts val="0"/>
              </a:spcAft>
              <a:buNone/>
            </a:pPr>
            <a:r>
              <a:rPr lang="ja" sz="1100" u="sng"/>
              <a:t>概要</a:t>
            </a:r>
            <a:br>
              <a:rPr lang="ja" sz="722"/>
            </a:br>
            <a:r>
              <a:rPr lang="ja" sz="722"/>
              <a:t>特に事実に関する質問に直面したとき、LLMはパラメータに保存された知識だけに依存して真実かつ正確な答えを保証することはできません。これらのモデルにWebなどの外部情報源で検索する能力を追加することは、情報を取得するための知識を地に足をつける有望なアプローチです。しかし、大量のドキュメントの中で検索することは、追加の計算/時間コストを導入します。最適な行動は、LLMが答えに自信がない場合にのみ外部リソースを照会することです。</a:t>
            </a:r>
            <a:br>
              <a:rPr lang="ja" sz="722"/>
            </a:br>
            <a:r>
              <a:rPr lang="ja" sz="722"/>
              <a:t>LLMに直接問いに答えるか、外部情報源（ウェブ検索など）を参照するかを決定する能力を付加することを提案し、</a:t>
            </a:r>
            <a:r>
              <a:rPr lang="ja" sz="722"/>
              <a:t>LLMが外部検索を行うタイミングと自信レベルに基づいて直接回答するタイミングを決定することで、計算コストを最小限に抑えます。</a:t>
            </a:r>
            <a:endParaRPr sz="1100"/>
          </a:p>
          <a:p>
            <a:pPr indent="0" lvl="0" marL="0" rtl="0" algn="l">
              <a:spcBef>
                <a:spcPts val="1200"/>
              </a:spcBef>
              <a:spcAft>
                <a:spcPts val="0"/>
              </a:spcAft>
              <a:buNone/>
            </a:pPr>
            <a:r>
              <a:rPr lang="ja" sz="1100" u="sng"/>
              <a:t>新規性</a:t>
            </a:r>
            <a:br>
              <a:rPr lang="ja" sz="1100"/>
            </a:br>
            <a:r>
              <a:rPr lang="ja" sz="800"/>
              <a:t>LLMが自信がない場合、直接回答する代わりに外部ツール（API呼び出し）に検索をトリガーし、幻覚的な応答を提供する可能性を最小限に抑えます。この手法は、外部知識を活用すると同時に、LLMの固有の問いに答える能力をバランスよく取る微妙なアプローチを表しています。</a:t>
            </a:r>
            <a:endParaRPr sz="800"/>
          </a:p>
          <a:p>
            <a:pPr indent="0" lvl="0" marL="0" rtl="0" algn="l">
              <a:spcBef>
                <a:spcPts val="1200"/>
              </a:spcBef>
              <a:spcAft>
                <a:spcPts val="0"/>
              </a:spcAft>
              <a:buNone/>
            </a:pPr>
            <a:r>
              <a:rPr lang="ja" sz="1100" u="sng"/>
              <a:t>手法</a:t>
            </a:r>
            <a:br>
              <a:rPr lang="ja" sz="1100" u="sng"/>
            </a:br>
            <a:r>
              <a:rPr lang="ja" sz="800"/>
              <a:t>1</a:t>
            </a:r>
            <a:r>
              <a:rPr lang="ja" sz="800"/>
              <a:t>. 幻覚のマスキングメカニズム（HalM）の導入。これにより、LLMは潜在的に誤った回答の代わりに特別なトークン列（⟨search⟩）を出力することができます。</a:t>
            </a:r>
            <a:br>
              <a:rPr lang="ja" sz="800"/>
            </a:br>
            <a:r>
              <a:rPr lang="ja" sz="800"/>
              <a:t>このメカニズムは、第2段階の微調整中に適用されます。</a:t>
            </a:r>
            <a:br>
              <a:rPr lang="ja" sz="800"/>
            </a:br>
            <a:r>
              <a:rPr lang="ja" sz="800"/>
              <a:t>2. 少量のデータでモデルを訓練する教師ありアプローチの使用。主にNatural Questions（NQ）とTriviaQA（TQA）の閉書式問答タスクに焦点を当てています。</a:t>
            </a:r>
            <a:br>
              <a:rPr lang="ja" sz="800"/>
            </a:br>
            <a:r>
              <a:rPr lang="ja" sz="800"/>
              <a:t>3. ロー・ランク適応（LoRA）などのパラメータ効率的な微調整技術の活用。</a:t>
            </a:r>
            <a:br>
              <a:rPr lang="ja" sz="800"/>
            </a:br>
            <a:r>
              <a:rPr lang="ja" sz="800"/>
              <a:t>4. モデルが自信を自己評価し、直接回答を提供するか情報を外部で検索するかを決定する能力の評価。</a:t>
            </a:r>
            <a:endParaRPr sz="800"/>
          </a:p>
          <a:p>
            <a:pPr indent="0" lvl="0" marL="0" rtl="0" algn="l">
              <a:spcBef>
                <a:spcPts val="1200"/>
              </a:spcBef>
              <a:spcAft>
                <a:spcPts val="0"/>
              </a:spcAft>
              <a:buNone/>
            </a:pPr>
            <a:r>
              <a:rPr lang="ja" sz="800"/>
              <a:t>幻覚のマスキングメカニズム（HalM）は、誤った回答を隠蔽し、代わりに特定のトークン（⟨search⟩）を予測する方法で実行されています。</a:t>
            </a:r>
            <a:br>
              <a:rPr lang="ja" sz="800"/>
            </a:br>
            <a:r>
              <a:rPr lang="ja" sz="800"/>
              <a:t>このメカニズムは、以下のように形式化されています：</a:t>
            </a:r>
            <a:br>
              <a:rPr lang="ja" sz="800"/>
            </a:br>
            <a:r>
              <a:rPr lang="ja" sz="800"/>
              <a:t>- 大規模言語モデル（LMθ）が質問（q）に対して回答（â）を生成します。</a:t>
            </a:r>
            <a:br>
              <a:rPr lang="ja" sz="800"/>
            </a:br>
            <a:r>
              <a:rPr lang="ja" sz="800"/>
              <a:t>- この回答が正しい回答のセット（A）に含まれている場合、その回答（â）はそのまま使用されます（1(â)）。</a:t>
            </a:r>
            <a:br>
              <a:rPr lang="ja" sz="800"/>
            </a:br>
            <a:r>
              <a:rPr lang="ja" sz="800"/>
              <a:t>- しかし、生成された回答が正しい回答のセットに含まれていない場合（つまり幻覚である場合）、ψ（HalM）が作用して、その回答は隠蔽され、特別なトークン（⟨search⟩）に置き換えられます。このトークンは外部の知識ベースを照会するために使用されます。</a:t>
            </a:r>
            <a:br>
              <a:rPr lang="ja" sz="800"/>
            </a:br>
            <a:br>
              <a:rPr lang="ja" sz="800"/>
            </a:br>
            <a:r>
              <a:rPr lang="ja" sz="800"/>
              <a:t>このメカニズムにより、正しく回答された質問に対してはそのままの回答を使用し、幻覚に該当する回答は隠蔽して外部照会を促すことが可能になります​​。</a:t>
            </a:r>
            <a:endParaRPr sz="800"/>
          </a:p>
          <a:p>
            <a:pPr indent="0" lvl="0" marL="0" rtl="0" algn="l">
              <a:spcBef>
                <a:spcPts val="1200"/>
              </a:spcBef>
              <a:spcAft>
                <a:spcPts val="0"/>
              </a:spcAft>
              <a:buNone/>
            </a:pPr>
            <a:r>
              <a:rPr lang="ja" sz="1122" u="sng"/>
              <a:t>結果</a:t>
            </a:r>
            <a:br>
              <a:rPr lang="ja" sz="1122"/>
            </a:br>
            <a:r>
              <a:rPr lang="ja" sz="822"/>
              <a:t>モデルは既知の問いの78.2%に直接回答し、未知の問いの77.2%に検索を選択し、APIが利用されるのは62%に留まりました。提案された手法は幻覚を効果的に削減し、ベースラインモデルや困惑度のしきい値設定など他の幻覚削減戦略を上回る結果を示しました。論文では、ユーザーエクスペリエンスが検索によって提供された回答の正確さに強く影響を受けること、また、モデルの自己評価能力の重要性を強調しています。</a:t>
            </a:r>
            <a:endParaRPr sz="822"/>
          </a:p>
          <a:p>
            <a:pPr indent="0" lvl="0" marL="0" rtl="0" algn="l">
              <a:spcBef>
                <a:spcPts val="1200"/>
              </a:spcBef>
              <a:spcAft>
                <a:spcPts val="1200"/>
              </a:spcAft>
              <a:buNone/>
            </a:pPr>
            <a:r>
              <a:rPr lang="ja" sz="822"/>
              <a:t>正しい回答のセット（A）のコンテキストである大規模言語モデル（LLM）がクローズブック質問応答（CBQA: Closed Book Question Answering）タスクで使用するためのデータセットをどうやって用意するの？がなぁという感じ</a:t>
            </a:r>
            <a:endParaRPr sz="822"/>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62"/>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Guided Decoding（</a:t>
            </a:r>
            <a:r>
              <a:rPr lang="ja" sz="1200" u="sng"/>
              <a:t>GD</a:t>
            </a:r>
            <a:r>
              <a:rPr lang="ja" sz="1200" u="sng"/>
              <a:t>）</a:t>
            </a:r>
            <a:br>
              <a:rPr lang="ja" sz="1100"/>
            </a:br>
            <a:br>
              <a:rPr lang="ja" sz="722"/>
            </a:br>
            <a:r>
              <a:rPr lang="ja" sz="764"/>
              <a:t>GDは、テキスト生成の過程でトピックや感情など、特定の特徴を考慮に入れたい場合に使用される手法です。標準的なデコーディング戦略では、予測された確率に基づいてトークンをサンプリングしますが、GDでは、候補トークンのランキング関数に追加情報を組み込むことで、生成プロセスを制御します。ランキングスコアは、LMによるログ確率と望ましい特徴の組み合わせで設定されます。これらの特徴は、会話中のトピックや感情、単語の繰り返しや長さなどを測定するために設計され、異なる属性を測定し組み合わせることが可能です。</a:t>
            </a:r>
            <a:endParaRPr sz="764"/>
          </a:p>
          <a:p>
            <a:pPr indent="0" lvl="0" marL="0" rtl="0" algn="l">
              <a:spcBef>
                <a:spcPts val="1200"/>
              </a:spcBef>
              <a:spcAft>
                <a:spcPts val="0"/>
              </a:spcAft>
              <a:buNone/>
            </a:pPr>
            <a:r>
              <a:rPr lang="ja" sz="764"/>
              <a:t>例えば、Ghazvininejadら（2017）(https://aclanthology.org/P17-4008.pdf)は、ビームサーチのサンプリング重みを調整することで、所望のスタイルで詩を生成するシステム「Hafez」を構築しました。ここでは、各デコーディングステップで次のトークンのサンプリング確率がスコアリング関数によって増加します。このスコアリング関数は、LMによって予測されたログ確率と、既に生成された単語の累積スコアを組み合わせています。</a:t>
            </a:r>
            <a:endParaRPr sz="764"/>
          </a:p>
          <a:p>
            <a:pPr indent="0" lvl="0" marL="0" rtl="0" algn="l">
              <a:spcBef>
                <a:spcPts val="1200"/>
              </a:spcBef>
              <a:spcAft>
                <a:spcPts val="0"/>
              </a:spcAft>
              <a:buNone/>
            </a:pPr>
            <a:r>
              <a:rPr lang="ja" sz="764"/>
              <a:t>Holtzmanら（2018）(https://arxiv.org/pdf/1805.06087.pdf)は、異なるコミュニケーションの原則に特化した一連の学習された識別器を採用しました。これらの識別器は、繰り返し、含意、関連性、および語彙の多様性を測定することで、これらの望ましい原則をエンコードすることを学びます。</a:t>
            </a:r>
            <a:endParaRPr sz="764"/>
          </a:p>
          <a:p>
            <a:pPr indent="0" lvl="0" marL="0" rtl="0" algn="l">
              <a:spcBef>
                <a:spcPts val="1200"/>
              </a:spcBef>
              <a:spcAft>
                <a:spcPts val="0"/>
              </a:spcAft>
              <a:buNone/>
            </a:pPr>
            <a:r>
              <a:rPr lang="ja" sz="764"/>
              <a:t>Meisterら（2020）(https://arxiv.org/pdf/2010.02650.pdf)は、正規化されたデコーディングフレームワークでのビームサーチを研究しました。彼らは、ビームサーチと一様情報密度（UID）仮説との関連を提案し、より自然なテキスト生成を実現するために、様々な形式の正規化手法を実験しました。</a:t>
            </a:r>
            <a:endParaRPr sz="764"/>
          </a:p>
          <a:p>
            <a:pPr indent="0" lvl="0" marL="0" rtl="0" algn="l">
              <a:spcBef>
                <a:spcPts val="1200"/>
              </a:spcBef>
              <a:spcAft>
                <a:spcPts val="0"/>
              </a:spcAft>
              <a:buNone/>
            </a:pPr>
            <a:r>
              <a:rPr lang="ja" sz="764"/>
              <a:t>このように、GDは、標準的なビームサーチよりも高負荷ですが、生成されるテキストの品質と特徴を制御するために、人間の好みやその他の側面情報に基づいてサンプリング確率分布を変更することができます。</a:t>
            </a:r>
            <a:endParaRPr sz="764"/>
          </a:p>
          <a:p>
            <a:pPr indent="0" lvl="0" marL="0" rtl="0" algn="l">
              <a:spcBef>
                <a:spcPts val="1200"/>
              </a:spcBef>
              <a:spcAft>
                <a:spcPts val="1200"/>
              </a:spcAft>
              <a:buNone/>
            </a:pPr>
            <a:r>
              <a:t/>
            </a:r>
            <a:endParaRPr sz="764"/>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63"/>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Clue-Guided Path Exploration: An Efficient Knowledge Base Question-Answering Framework with Low Computational Resource Consumption</a:t>
            </a:r>
            <a:r>
              <a:rPr lang="ja" sz="1200" u="sng"/>
              <a:t> 2024</a:t>
            </a:r>
            <a:r>
              <a:rPr lang="ja" sz="1269" u="sng"/>
              <a:t> </a:t>
            </a:r>
            <a:br>
              <a:rPr lang="ja" sz="1100"/>
            </a:br>
            <a:r>
              <a:rPr lang="ja" sz="1100" u="sng"/>
              <a:t>概要</a:t>
            </a:r>
            <a:br>
              <a:rPr lang="ja" sz="722"/>
            </a:br>
            <a:br>
              <a:rPr lang="ja" sz="722"/>
            </a:br>
            <a:r>
              <a:rPr lang="ja" sz="764"/>
              <a:t>知識ベース質問応答フレームワーク</a:t>
            </a:r>
            <a:br>
              <a:rPr lang="ja" sz="764"/>
            </a:br>
            <a:r>
              <a:rPr lang="ja" sz="764"/>
              <a:t>- 大規模言語モデル（LLM）の更新における課題</a:t>
            </a:r>
            <a:br>
              <a:rPr lang="ja" sz="764"/>
            </a:br>
            <a:r>
              <a:rPr lang="ja" sz="764"/>
              <a:t>- CGPEは情報を手がかりとして知識パスを探索</a:t>
            </a:r>
            <a:br>
              <a:rPr lang="ja" sz="764"/>
            </a:br>
            <a:r>
              <a:rPr lang="ja" sz="764"/>
              <a:t>- CGPEは計算リソースを低減し、実用的な価値を提供</a:t>
            </a:r>
            <a:br>
              <a:rPr lang="ja" sz="764"/>
            </a:br>
            <a:r>
              <a:rPr lang="ja" sz="764"/>
              <a:t>大規模言語モデル(LLM)の知識を更新する際の課題を克服するために、Clue-Guided Path Exploration framework (CGPE)を提案しています。CGPEは、質問から得られた手がかりを使用して知識ベース内で必要な知識のパスを体系的に探索します。</a:t>
            </a:r>
            <a:endParaRPr sz="764"/>
          </a:p>
          <a:p>
            <a:pPr indent="0" lvl="0" marL="0" rtl="0" algn="l">
              <a:spcBef>
                <a:spcPts val="1200"/>
              </a:spcBef>
              <a:spcAft>
                <a:spcPts val="0"/>
              </a:spcAft>
              <a:buNone/>
            </a:pPr>
            <a:r>
              <a:rPr lang="ja" sz="1100" u="sng"/>
              <a:t>手法</a:t>
            </a:r>
            <a:br>
              <a:rPr lang="ja" sz="800"/>
            </a:br>
            <a:r>
              <a:rPr lang="ja" sz="813"/>
              <a:t> CGPEは、質問から「手がかり」を抽出し、これらの手がかりを基に知識ベース内の初期ノードを特定し、関連ノードを取得します。それから、これらの関連ノードの情報と手がかりを照合し、各パスの次のノードを決定します。このプロセスは、すべての手がかりが照合サイクルを経るまで繰り返されます。</a:t>
            </a:r>
            <a:br>
              <a:rPr lang="ja" sz="813"/>
            </a:br>
            <a:r>
              <a:rPr lang="ja" sz="813"/>
              <a:t>1. 問題の定式化: 質問からクルーセットC = {c1, c2, ..., cn}を抽出し、それを使用して知識ベース内のパスセットP = {p1, p2, ..., pm}を探索するプロセスを説明しています。各パスpiはそのパスに沿うすべてのエンティティを含んでいます。各ノードはクルーセットCのクルーciと対応していると考えられ、パスに対して「使用済み」としてマークされます。目的は、クルーセットC内のすべてのクルーciに対応するパスを特定し、そのパスをLLMに提示して質問に答えることです。</a:t>
            </a:r>
            <a:br>
              <a:rPr lang="ja" sz="813"/>
            </a:br>
            <a:r>
              <a:rPr lang="ja" sz="813"/>
              <a:t>2. 質問からの手がかりの抽出: 質問内の情報の大部分（すべてではない）が、その質問から生じるエンティティと関係によって特徴づけられるという直感的な考え方を述べています。特に、質問に答えるために必要な知識は、これらのエンティティと関係と関連していると仮定されます。これらのエンティティと関係を手がかりとして知識取得に利用することは、与えられた質問に対処するのに役立ちます。例えば、「中国の首都の人口は？」という質問に対して、(中国、首都、人口)を手がかりとして利用することで、質問に答えるための関連知識を容易に取得することができます。エンティティと関係の区分は必ずしも明確ではありません。前述の例では、「首都」は関係としてもエンティティとしても機能する可能性があります。さらに、関係はある程度、エンティティによって表現され、推測されることがあります。例えば、不完全な三重項（中国、？、北京）では、欠けている関係を「首都」と推測することができます。したがって、実際の抽出アプローチでは、エンティティと関係を厳格に区別しません。代わりに、大規模言語モデル（LLM）に、質問からすべてのエンティティを抽出し、それらを手がかりとして知識グラフ内のパスの探索を導くように幅広く任せます。このアプローチではLLMが質問からすべてのエンティティを抽出し、それらを手がかりとして知識グラフ内のパスを探索するために使用します。</a:t>
            </a:r>
            <a:br>
              <a:rPr lang="ja" sz="813"/>
            </a:br>
            <a:r>
              <a:rPr lang="ja" sz="813"/>
              <a:t>3. 初期ノードの選択: 手がかりを抽出した後、知識グラフ内でパスの探索を開始します。パスの初期ノードを選択するために、クルーセットCの手がかりをノードの値として使用して知識グラフでノードクエリを実行します。必要な情報を含む知識グラフの場合、特定の手がかりに対して成功したクエリが行われ、それに対応するノードが初期ノードとして選択されます。これらのノードはパスの開始点を示し、対応する手がかりは各パスに対して「使用済み」としてマークされます。</a:t>
            </a:r>
            <a:br>
              <a:rPr lang="ja" sz="813"/>
            </a:br>
            <a:r>
              <a:rPr lang="ja" sz="813"/>
              <a:t>4. 次のノードの探索: 各パスについて、パスに沿うノードがクルーセットCのすべての手がかりをカバーするまで、次のノードを反復的に探索します。現在のノードの関連ノードを取得するために事前定義されたクエリを使用し、これらの関連ノードの候補セットを取得します。このセットには、関係、エンティティ、およびエンティティラベルが含まれ、これらのラベルは、質問内でしばしば提示される抽象的かつ非特定的な性質に合わせて、エンティティ情報の抽象的な要約として機能します。その後、4段階のプロセスで候補セットを手がかりと照合します。これには文字マッチング、ファジーマッチング、荒いマッチング、そして正確なマッチングが含まれます。これらのステップを通じて、次のノードが決定されます。</a:t>
            </a:r>
            <a:br>
              <a:rPr lang="ja" sz="813"/>
            </a:br>
            <a:r>
              <a:rPr lang="ja" sz="813"/>
              <a:t>5. 探索の終了: パスがクルーセットC内のすべての手がかりに対応する場合、そのパスは質問に答えるために必要な知識を含んでいると考えられ、そのパスの探索を終了します。まだ使用されていない手がかりを持つパスが次のノードを特定できない場合も、そのパスの探索は終了します。これらのパスは、正しくないパスとして無視するべきものと、正しいパスであるが初期ノードが目的の知識チェーンの中間に位置しているものとして分類されます。後者の場合は、反対方向を探索する別のパスが理論的に存在し、これらのパスを結合することでクルーセットCのすべての手がかりをカバーすることが通常保証されます。質問に答えるために必要な知識を含むパスが見つかると、他のパスの探索は停止され、LLMにトリプレットの形で提示されます。</a:t>
            </a:r>
            <a:endParaRPr sz="813"/>
          </a:p>
          <a:p>
            <a:pPr indent="0" lvl="0" marL="0" rtl="0" algn="l">
              <a:spcBef>
                <a:spcPts val="1200"/>
              </a:spcBef>
              <a:spcAft>
                <a:spcPts val="1200"/>
              </a:spcAft>
              <a:buNone/>
            </a:pPr>
            <a:r>
              <a:rPr lang="ja" sz="1122" u="sng"/>
              <a:t>結果</a:t>
            </a:r>
            <a:br>
              <a:rPr lang="ja" sz="1122"/>
            </a:br>
            <a:r>
              <a:rPr lang="ja" sz="822"/>
              <a:t>CGPEは以前の方法よりも優れた性能を示し、特にパラメーター数が少ないLLMでの適用において顕著な結果が得られました。CGPEを使用すると、LLMの呼び出し回数が大幅に減少し、計算リソースの消費が削減されます。</a:t>
            </a:r>
            <a:endParaRPr sz="822"/>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4"/>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SelfEval-Guided Decoding for Multi-step Reasoning</a:t>
            </a:r>
            <a:r>
              <a:rPr lang="ja" sz="1200" u="sng"/>
              <a:t> 2023</a:t>
            </a:r>
            <a:br>
              <a:rPr lang="ja" sz="1100"/>
            </a:br>
            <a:r>
              <a:rPr lang="ja" sz="1100" u="sng"/>
              <a:t>概要</a:t>
            </a:r>
            <a:br>
              <a:rPr lang="ja" sz="722"/>
            </a:br>
            <a:br>
              <a:rPr lang="ja" sz="722"/>
            </a:br>
            <a:r>
              <a:rPr lang="ja" sz="764"/>
              <a:t>確率的ビームサーチに自己評価ガイダンスを統合し、推論空間の効率的な探索と予測品質の向上を実現します。実験結果では、Codexベースラインを数％上回る精度を示し、Llama-2での算術推論においても効率性が確認されました。</a:t>
            </a:r>
            <a:br>
              <a:rPr lang="ja" sz="764"/>
            </a:br>
            <a:r>
              <a:rPr lang="ja" sz="764"/>
              <a:t>多段階の推論において結果の誤りや不確実性の蓄積は、最終出力に影響を及ぼします。従来の推論チェーン生成は、自動回帰プロセスとしてパラメータ化されており、推論空間の指数関数的な成長とともに精度が低下する傾向がありました</a:t>
            </a:r>
            <a:br>
              <a:rPr lang="ja" sz="764"/>
            </a:br>
            <a:r>
              <a:rPr lang="ja" sz="764"/>
              <a:t>https://github.com/YuxiXie/SelfEval-Guided-Decoding</a:t>
            </a:r>
            <a:endParaRPr sz="764"/>
          </a:p>
          <a:p>
            <a:pPr indent="0" lvl="0" marL="0" rtl="0" algn="l">
              <a:spcBef>
                <a:spcPts val="1200"/>
              </a:spcBef>
              <a:spcAft>
                <a:spcPts val="0"/>
              </a:spcAft>
              <a:buNone/>
            </a:pPr>
            <a:r>
              <a:rPr lang="ja" sz="1100" u="sng"/>
              <a:t>手法</a:t>
            </a:r>
            <a:br>
              <a:rPr lang="ja" sz="800"/>
            </a:br>
            <a:r>
              <a:rPr lang="ja" sz="813"/>
              <a:t>自己評価ガイダンスと確率的ビームサーチを組み合わせた新しいデコーディングアルゴリズムを提案しています</a:t>
            </a:r>
            <a:br>
              <a:rPr lang="ja" sz="813"/>
            </a:br>
            <a:r>
              <a:rPr lang="ja" sz="813"/>
              <a:t>各推論ステップでの言語モデルの確率と正しさの信頼度を組み合わせた新しい目的関数を使用し、品質と多様性のバランスを取ることで論理的な失敗を特定し、一貫性と堅牢性を向上させます。さらに、このアプローチは推論チェーン生成における探索と搾取のバランスをとることで、より高い精度と多様性を達成します。</a:t>
            </a:r>
            <a:br>
              <a:rPr lang="ja" sz="813"/>
            </a:br>
            <a:r>
              <a:rPr lang="ja" sz="813"/>
              <a:t>このアルゴリズムは、次のような手順で構成されます。</a:t>
            </a:r>
            <a:br>
              <a:rPr lang="ja" sz="813"/>
            </a:br>
            <a:r>
              <a:rPr lang="ja" sz="813"/>
              <a:t>1. 自己評価ガイダンスの導入: 各推論ステップで、言語モデルによる出力の確率と、その出力の正しさに対する自己評価に基づく信頼度を組み合わせます。この自己評価は、推論プロセス中の各ステップの品質を評価し、誤った方向への進行を避けるために用いられます。</a:t>
            </a:r>
            <a:br>
              <a:rPr lang="ja" sz="813"/>
            </a:br>
            <a:r>
              <a:rPr lang="ja" sz="813"/>
              <a:t>2. 確率的ビームサーチの適用: 自己評価ガイダンスを組み込んだ確率的ビームサーチを実行します。このプロセスでは、複数の候補を同時に探索し、それぞれの候補に対する自己評価スコアを用いて、最適な推論パスを選択します。</a:t>
            </a:r>
            <a:br>
              <a:rPr lang="ja" sz="813"/>
            </a:br>
            <a:r>
              <a:rPr lang="ja" sz="813"/>
              <a:t>3. 新しい目的関数の利用: 自己評価スコアと言語モデルの確率出力を組み合わせた新しい目的関数を用いて、推論の品質と多様性のバランスを取ります。これにより、より正確で信頼性の高い推論結果を生成することが目指されます。</a:t>
            </a:r>
            <a:endParaRPr sz="813"/>
          </a:p>
          <a:p>
            <a:pPr indent="0" lvl="0" marL="0" rtl="0" algn="l">
              <a:spcBef>
                <a:spcPts val="1200"/>
              </a:spcBef>
              <a:spcAft>
                <a:spcPts val="1200"/>
              </a:spcAft>
              <a:buNone/>
            </a:pPr>
            <a:r>
              <a:rPr lang="ja" sz="1122" u="sng"/>
              <a:t>結果</a:t>
            </a:r>
            <a:br>
              <a:rPr lang="ja" sz="1122"/>
            </a:br>
            <a:r>
              <a:rPr lang="ja" sz="822"/>
              <a:t>結果: 実験では、GSM8K、AQuA、StrategyQAベンチマークにおいて、Codexベースの基準モデルを6.34%、</a:t>
            </a:r>
            <a:br>
              <a:rPr lang="ja" sz="822"/>
            </a:br>
            <a:r>
              <a:rPr lang="ja" sz="822"/>
              <a:t>9.56%、5.46%上回る結果を示しました。また、Llama-2を使用した算術推論では、</a:t>
            </a:r>
            <a:br>
              <a:rPr lang="ja" sz="822"/>
            </a:br>
            <a:r>
              <a:rPr lang="ja" sz="822"/>
              <a:t>同等の計算予算でベースラインメソッドを上回る効率性が確認されました。</a:t>
            </a:r>
            <a:br>
              <a:rPr lang="ja" sz="822"/>
            </a:br>
            <a:r>
              <a:rPr lang="ja" sz="822"/>
              <a:t>問題点として、このアプローチはLLMのログ値にアクセスする必要があり、</a:t>
            </a:r>
            <a:br>
              <a:rPr lang="ja" sz="822"/>
            </a:br>
            <a:r>
              <a:rPr lang="ja" sz="822"/>
              <a:t>特にGPT-4のようなより強力なLLMには適用が限られます。</a:t>
            </a:r>
            <a:br>
              <a:rPr lang="ja" sz="822"/>
            </a:br>
            <a:r>
              <a:rPr lang="ja" sz="822"/>
              <a:t>また、候補のサンプリングと自己評価による追加コストが発生します。</a:t>
            </a:r>
            <a:endParaRPr sz="822"/>
          </a:p>
        </p:txBody>
      </p:sp>
      <p:pic>
        <p:nvPicPr>
          <p:cNvPr id="367" name="Google Shape;367;p64"/>
          <p:cNvPicPr preferRelativeResize="0"/>
          <p:nvPr/>
        </p:nvPicPr>
        <p:blipFill>
          <a:blip r:embed="rId3">
            <a:alphaModFix/>
          </a:blip>
          <a:stretch>
            <a:fillRect/>
          </a:stretch>
        </p:blipFill>
        <p:spPr>
          <a:xfrm>
            <a:off x="5306076" y="3248705"/>
            <a:ext cx="3837926" cy="18009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65"/>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Topologies of Reasoning: Demystifying Chains, Trees, and Graphs of Thoughts</a:t>
            </a:r>
            <a:r>
              <a:rPr lang="ja" sz="1200" u="sng"/>
              <a:t> 2024</a:t>
            </a:r>
            <a:br>
              <a:rPr lang="ja" sz="1100"/>
            </a:br>
            <a:r>
              <a:rPr lang="ja" sz="1100" u="sng"/>
              <a:t>概要</a:t>
            </a:r>
            <a:br>
              <a:rPr lang="ja" sz="722"/>
            </a:br>
            <a:br>
              <a:rPr lang="ja" sz="722"/>
            </a:br>
            <a:r>
              <a:rPr lang="ja" sz="764"/>
              <a:t>- 自然言語処理における新しいプロンプティング技術の進化</a:t>
            </a:r>
            <a:br>
              <a:rPr lang="ja" sz="764"/>
            </a:br>
            <a:r>
              <a:rPr lang="ja" sz="764"/>
              <a:t>- Chain-of-Thought、Tree of Thoughts、Graph of Thoughtsなどの構造によるLLM推論の有望なパラダイム</a:t>
            </a:r>
            <a:br>
              <a:rPr lang="ja" sz="764"/>
            </a:br>
            <a:r>
              <a:rPr lang="ja" sz="764"/>
              <a:t>- LLM推論スキームの効果的かつ効率的な一般的な設計図の提案</a:t>
            </a:r>
            <a:br>
              <a:rPr lang="ja" sz="764"/>
            </a:br>
            <a:r>
              <a:rPr lang="ja" sz="764"/>
              <a:t>プロンプトエンジニアリングの効果と効率を調査を実施、提案されている手法が全てのタスクに適しているわけではないことを提示する。よくあるプロンプトエンジニアリングについてまとまっていて良い</a:t>
            </a:r>
            <a:endParaRPr sz="764"/>
          </a:p>
          <a:p>
            <a:pPr indent="0" lvl="0" marL="0" rtl="0" algn="l">
              <a:spcBef>
                <a:spcPts val="1200"/>
              </a:spcBef>
              <a:spcAft>
                <a:spcPts val="0"/>
              </a:spcAft>
              <a:buNone/>
            </a:pPr>
            <a:r>
              <a:rPr lang="ja" sz="1122" u="sng"/>
              <a:t>結果</a:t>
            </a:r>
            <a:br>
              <a:rPr lang="ja" sz="1122"/>
            </a:br>
            <a:r>
              <a:rPr lang="ja" sz="1122"/>
              <a:t>1. </a:t>
            </a:r>
            <a:r>
              <a:rPr lang="ja" sz="822"/>
              <a:t>コスト効率: チェーンベースのプロンプトスキームは、一般的に木ベースやグラフベースのスキームよりもコスト効率が高いです。これは、単一のプロンプトを使用するため、計算リソースと処理時間が少なくて済むからです。木ベースやグラフベースのスキームは、それぞれの構造内のさまざまな分岐や接続を探索するために複数回のプロンプトが必要であり、自然とコストが高くなります。しかし、これはこれらのスキームの固有の制限ではありません。将来的な開発では、木やグラフの構造を単一のプロンプト内でより良く符号化することが目指されるべきです。このような進歩によって、単一プロンプトスキームのコスト効率と木やグラフベースの構造による品質と複雑さの管理を組み合わせる可能性があります。</a:t>
            </a:r>
            <a:endParaRPr sz="822"/>
          </a:p>
          <a:p>
            <a:pPr indent="0" lvl="0" marL="0" rtl="0" algn="l">
              <a:spcBef>
                <a:spcPts val="1200"/>
              </a:spcBef>
              <a:spcAft>
                <a:spcPts val="0"/>
              </a:spcAft>
              <a:buNone/>
            </a:pPr>
            <a:r>
              <a:rPr lang="ja" sz="822"/>
              <a:t>2. 品質の結果: 品質の面では、木ベースやグラフベースのプロンプトスキームは一般的にチェーンベースのスキームを上回ります。この優れたパフォーマンスは、それぞれのスキームが各ステップでより広範な可能性の変換を探索できる能力に起因しています。特に、木ベースのスキームでは、分岐するパスが各決定点での解決策の探索に多くの道を提供し、最適な結果の探索をより包括的に行うことができます。グラフベースのスキームは、さらに一歩進んで、推論プロセス内のさまざまなステップ間のより多様な接続と相互作用を可能にし、より複雑で多面的なタスクを効果的に処理できる柔軟性を提供します。このような柔軟性により、単純な線形推論では不十分なシナリオで、より高品質の結果を得ることができます​​。</a:t>
            </a:r>
            <a:endParaRPr sz="822"/>
          </a:p>
          <a:p>
            <a:pPr indent="0" lvl="0" marL="0" rtl="0" algn="l">
              <a:spcBef>
                <a:spcPts val="1200"/>
              </a:spcBef>
              <a:spcAft>
                <a:spcPts val="1200"/>
              </a:spcAft>
              <a:buNone/>
            </a:pPr>
            <a:r>
              <a:t/>
            </a:r>
            <a:endParaRPr sz="822"/>
          </a:p>
        </p:txBody>
      </p:sp>
      <p:pic>
        <p:nvPicPr>
          <p:cNvPr id="373" name="Google Shape;373;p65"/>
          <p:cNvPicPr preferRelativeResize="0"/>
          <p:nvPr/>
        </p:nvPicPr>
        <p:blipFill>
          <a:blip r:embed="rId3">
            <a:alphaModFix/>
          </a:blip>
          <a:stretch>
            <a:fillRect/>
          </a:stretch>
        </p:blipFill>
        <p:spPr>
          <a:xfrm>
            <a:off x="4571996" y="2869104"/>
            <a:ext cx="4572000" cy="2180492"/>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6"/>
          <p:cNvSpPr txBox="1"/>
          <p:nvPr>
            <p:ph idx="1" type="body"/>
          </p:nvPr>
        </p:nvSpPr>
        <p:spPr>
          <a:xfrm>
            <a:off x="0" y="0"/>
            <a:ext cx="9144000" cy="50496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ja" sz="1200" u="sng"/>
              <a:t>ZS4C: Zero-Shot Synthesis of Compilable Code for Incomplete Code Snippets using ChatGPT</a:t>
            </a:r>
            <a:r>
              <a:rPr lang="ja" sz="1200" u="sng"/>
              <a:t> 2024</a:t>
            </a:r>
            <a:br>
              <a:rPr lang="ja" sz="1100"/>
            </a:br>
            <a:r>
              <a:rPr lang="ja" sz="1100" u="sng"/>
              <a:t>概要</a:t>
            </a:r>
            <a:br>
              <a:rPr lang="ja" sz="722"/>
            </a:br>
            <a:br>
              <a:rPr lang="ja" sz="722"/>
            </a:br>
            <a:r>
              <a:rPr lang="ja" sz="1100"/>
              <a:t>- Q&amp;Aサイトのコードスニペットは未解決の型や依存ライブラリの欠如によりコンパイルできないことが多い</a:t>
            </a:r>
            <a:br>
              <a:rPr lang="ja" sz="1100"/>
            </a:br>
            <a:r>
              <a:rPr lang="ja" sz="1100"/>
              <a:t>- ZS4CはChatGPTを用いて未解決の型や欠如しているimport文を特定し、コンパイル可能なコードを合成する</a:t>
            </a:r>
            <a:br>
              <a:rPr lang="ja" sz="1100"/>
            </a:br>
            <a:r>
              <a:rPr lang="ja" sz="1100"/>
              <a:t>- ZS4Cは、既存手法に比べてコンパイル成功率を87.6%まで改善し、F1スコアでも6.6%の改善を達成</a:t>
            </a:r>
            <a:endParaRPr sz="1100"/>
          </a:p>
          <a:p>
            <a:pPr indent="0" lvl="0" marL="0" rtl="0" algn="l">
              <a:spcBef>
                <a:spcPts val="1200"/>
              </a:spcBef>
              <a:spcAft>
                <a:spcPts val="0"/>
              </a:spcAft>
              <a:buNone/>
            </a:pPr>
            <a:r>
              <a:rPr lang="ja" sz="1122" u="sng"/>
              <a:t>手法</a:t>
            </a:r>
            <a:br>
              <a:rPr lang="ja" sz="1122"/>
            </a:br>
            <a:r>
              <a:rPr lang="ja" sz="1122"/>
              <a:t>ZS4Cは、不足しているインポート文を特定し、コンパイルエラーを修正する2段階で構成されます。まず、ChatGPTを使用して不足しているインポート文を特定し、次にコンパイルエラーを修正するためにコンパイラとChatGPTの間で会話を行います。</a:t>
            </a:r>
            <a:endParaRPr sz="1122"/>
          </a:p>
          <a:p>
            <a:pPr indent="0" lvl="0" marL="0" rtl="0" algn="l">
              <a:spcBef>
                <a:spcPts val="1200"/>
              </a:spcBef>
              <a:spcAft>
                <a:spcPts val="0"/>
              </a:spcAft>
              <a:buNone/>
            </a:pPr>
            <a:r>
              <a:rPr lang="ja" sz="1122"/>
              <a:t>インポート文推測のためのプロンプトテンプレート - 1</a:t>
            </a:r>
            <a:br>
              <a:rPr lang="ja" sz="1122"/>
            </a:br>
            <a:r>
              <a:rPr lang="ja" sz="1122"/>
              <a:t>指示</a:t>
            </a:r>
            <a:br>
              <a:rPr lang="ja" sz="1122"/>
            </a:br>
            <a:r>
              <a:rPr lang="ja" sz="1122"/>
              <a:t>プレゼンテーションガイド: 「要点を押さえた回答をしてください。詳細な説明は不要です。」</a:t>
            </a:r>
            <a:br>
              <a:rPr lang="ja" sz="1122"/>
            </a:br>
            <a:r>
              <a:rPr lang="ja" sz="1122"/>
              <a:t>メイン指示: 「コード内のインポート文を確認しないでください。ワイルドカードインポートを使用せずに、正しいインポートを提供してください。注意深く観察し、回答は特定かつ正確である必要があります。繰り返しを避け、間違った存在しないインポートを生成しないでください：」</a:t>
            </a:r>
            <a:br>
              <a:rPr lang="ja" sz="1122"/>
            </a:br>
            <a:r>
              <a:rPr lang="ja" sz="1122"/>
              <a:t>クエリ</a:t>
            </a:r>
            <a:br>
              <a:rPr lang="ja" sz="1122"/>
            </a:br>
            <a:r>
              <a:rPr lang="ja" sz="1122"/>
              <a:t>{𝑖𝑛𝑝𝑢𝑡_𝑐𝑜𝑑𝑒_𝑠𝑛𝑖𝑝𝑝𝑒𝑡}</a:t>
            </a:r>
            <a:endParaRPr sz="1122"/>
          </a:p>
          <a:p>
            <a:pPr indent="0" lvl="0" marL="0" rtl="0" algn="l">
              <a:spcBef>
                <a:spcPts val="1200"/>
              </a:spcBef>
              <a:spcAft>
                <a:spcPts val="0"/>
              </a:spcAft>
              <a:buNone/>
            </a:pPr>
            <a:r>
              <a:rPr lang="ja" sz="1122"/>
              <a:t>対話型エラー修正のためのプロンプトテンプレート - 2</a:t>
            </a:r>
            <a:br>
              <a:rPr lang="ja" sz="1122"/>
            </a:br>
            <a:r>
              <a:rPr lang="ja" sz="1122"/>
              <a:t>プレゼンテーションガイド: 「要点を押さえた回答をしてください。詳細な説明は不要です。」</a:t>
            </a:r>
            <a:br>
              <a:rPr lang="ja" sz="1122"/>
            </a:br>
            <a:r>
              <a:rPr lang="ja" sz="1122"/>
              <a:t>メイン指示: 「ワイルドカードインポートを使用せずにインポート文のエラーを修正してください。</a:t>
            </a:r>
            <a:br>
              <a:rPr lang="ja" sz="1122"/>
            </a:br>
            <a:r>
              <a:rPr lang="ja" sz="1122"/>
              <a:t>クラス内部のコード本体は変更しないでください。つまり、クラス内の何も変更せずに、</a:t>
            </a:r>
            <a:br>
              <a:rPr lang="ja" sz="1122"/>
            </a:br>
            <a:r>
              <a:rPr lang="ja" sz="1122"/>
              <a:t>コードが正常にコンパイルされるようにしてください。そして、全コードを回答として提供してください。」</a:t>
            </a:r>
            <a:br>
              <a:rPr lang="ja" sz="1122"/>
            </a:br>
            <a:r>
              <a:rPr lang="ja" sz="1122"/>
              <a:t>1回目の試みのためのプロンプトテンプレート:</a:t>
            </a:r>
            <a:br>
              <a:rPr lang="ja" sz="1122"/>
            </a:br>
            <a:r>
              <a:rPr lang="ja" sz="1122"/>
              <a:t>{プレゼンテーションガイド}</a:t>
            </a:r>
            <a:br>
              <a:rPr lang="ja" sz="1122"/>
            </a:br>
            <a:r>
              <a:rPr lang="ja" sz="1122"/>
              <a:t>「以下のコードを見てください：」</a:t>
            </a:r>
            <a:br>
              <a:rPr lang="ja" sz="1122"/>
            </a:br>
            <a:r>
              <a:rPr lang="ja" sz="1122"/>
              <a:t>{𝑖𝑛𝑝𝑢𝑡_𝑐𝑜𝑑𝑒_𝑠𝑛𝑖𝑝𝑝𝑒𝑡_𝑤𝑖𝑡ℎ_𝑖𝑛 𝑓 𝑒𝑟𝑟𝑒𝑑_𝑖𝑚𝑝𝑜𝑟𝑡_𝑠𝑡𝑎𝑡𝑒𝑚𝑒𝑛𝑡𝑠 }</a:t>
            </a:r>
            <a:br>
              <a:rPr lang="ja" sz="1122"/>
            </a:br>
            <a:r>
              <a:rPr lang="ja" sz="1122"/>
              <a:t>「上記のコードで以下のエラーログが出ました：」</a:t>
            </a:r>
            <a:br>
              <a:rPr lang="ja" sz="1122"/>
            </a:br>
            <a:r>
              <a:rPr lang="ja" sz="1122"/>
              <a:t>{𝑒𝑟𝑟𝑜𝑟_𝑙𝑜𝑔}</a:t>
            </a:r>
            <a:br>
              <a:rPr lang="ja" sz="1122"/>
            </a:br>
            <a:r>
              <a:rPr lang="ja" sz="1122"/>
              <a:t>{メイン指示}</a:t>
            </a:r>
            <a:br>
              <a:rPr lang="ja" sz="1122"/>
            </a:br>
            <a:r>
              <a:rPr lang="ja" sz="1122"/>
              <a:t>2回目以降の試みのためのプロンプト:</a:t>
            </a:r>
            <a:br>
              <a:rPr lang="ja" sz="1122"/>
            </a:br>
            <a:r>
              <a:rPr lang="ja" sz="1122"/>
              <a:t>コンテキスト:</a:t>
            </a:r>
            <a:br>
              <a:rPr lang="ja" sz="1122"/>
            </a:br>
            <a:r>
              <a:rPr lang="ja" sz="1122"/>
              <a:t>{𝑐ℎ𝑎𝑡_ℎ𝑖𝑠𝑡𝑜𝑟 𝑦}</a:t>
            </a:r>
            <a:br>
              <a:rPr lang="ja" sz="1122"/>
            </a:br>
            <a:r>
              <a:rPr lang="ja" sz="1122"/>
              <a:t>{𝑙𝑎𝑠𝑡_𝑐𝑜𝑑𝑒_𝑓 𝑟𝑜𝑚_𝐶ℎ𝑎𝑡𝐺𝑃𝑇 }</a:t>
            </a:r>
            <a:br>
              <a:rPr lang="ja" sz="1122"/>
            </a:br>
            <a:r>
              <a:rPr lang="ja" sz="1122"/>
              <a:t>「あなたは {𝑎𝑡𝑡𝑒𝑚𝑝𝑡_𝑛𝑢𝑚𝑏𝑒𝑟 } 回目の試みで上記のインポート修正を行いました。</a:t>
            </a:r>
            <a:br>
              <a:rPr lang="ja" sz="1122"/>
            </a:br>
            <a:r>
              <a:rPr lang="ja" sz="1122"/>
              <a:t>しかし、コンパイラーは以下のエラーを出しました：」</a:t>
            </a:r>
            <a:br>
              <a:rPr lang="ja" sz="1122"/>
            </a:br>
            <a:r>
              <a:rPr lang="ja" sz="1122"/>
              <a:t>{𝑙𝑎𝑠𝑡_𝑒𝑟𝑟𝑜𝑟_𝑚𝑒𝑠𝑠𝑎𝑔𝑒 }</a:t>
            </a:r>
            <a:br>
              <a:rPr lang="ja" sz="1122"/>
            </a:br>
            <a:r>
              <a:rPr lang="ja" sz="1122"/>
              <a:t>{メイン指示}</a:t>
            </a:r>
            <a:endParaRPr sz="1122"/>
          </a:p>
          <a:p>
            <a:pPr indent="0" lvl="0" marL="0" rtl="0" algn="l">
              <a:spcBef>
                <a:spcPts val="1200"/>
              </a:spcBef>
              <a:spcAft>
                <a:spcPts val="0"/>
              </a:spcAft>
              <a:buNone/>
            </a:pPr>
            <a:r>
              <a:rPr lang="ja" sz="1122" u="sng"/>
              <a:t>結果</a:t>
            </a:r>
            <a:br>
              <a:rPr lang="ja" sz="1122"/>
            </a:br>
            <a:r>
              <a:rPr lang="ja" sz="1100"/>
              <a:t>ZS4Cは、既存のアプローチであるSnRと比較して、コンパイル成功率を大幅に改善しました。具体的には、コンパイル率が63%から87.6%に向上し、平均的にF1スコアが6.6%向上しました。ただ。コンパイル可能なコードの合成において高い効果を示しましたが、LLMを利用する際の課題、特に「幻覚」（偽のFQNや部分的に正しいFQN）と予期せぬコードの変更などの問題点が明らかになりました。</a:t>
            </a:r>
            <a:endParaRPr sz="1100"/>
          </a:p>
          <a:p>
            <a:pPr indent="0" lvl="0" marL="0" rtl="0" algn="l">
              <a:spcBef>
                <a:spcPts val="1200"/>
              </a:spcBef>
              <a:spcAft>
                <a:spcPts val="1200"/>
              </a:spcAft>
              <a:buNone/>
            </a:pPr>
            <a:r>
              <a:rPr lang="ja" sz="1100"/>
              <a:t>非常に実行しやすい試作</a:t>
            </a:r>
            <a:endParaRPr sz="1100"/>
          </a:p>
        </p:txBody>
      </p:sp>
      <p:pic>
        <p:nvPicPr>
          <p:cNvPr id="379" name="Google Shape;379;p66"/>
          <p:cNvPicPr preferRelativeResize="0"/>
          <p:nvPr/>
        </p:nvPicPr>
        <p:blipFill>
          <a:blip r:embed="rId3">
            <a:alphaModFix/>
          </a:blip>
          <a:stretch>
            <a:fillRect/>
          </a:stretch>
        </p:blipFill>
        <p:spPr>
          <a:xfrm>
            <a:off x="4772775" y="1817076"/>
            <a:ext cx="4319924" cy="25199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67"/>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RAG vs Fine-tuning: Pipelines, Tradeoffs, and a Case Study on Agriculture</a:t>
            </a:r>
            <a:r>
              <a:rPr lang="ja" sz="1200" u="sng"/>
              <a:t> 2024</a:t>
            </a:r>
            <a:br>
              <a:rPr lang="ja" sz="1100"/>
            </a:br>
            <a:r>
              <a:rPr lang="ja" sz="1100" u="sng"/>
              <a:t>概要</a:t>
            </a:r>
            <a:br>
              <a:rPr lang="ja" sz="722"/>
            </a:br>
            <a:br>
              <a:rPr lang="ja" sz="722"/>
            </a:br>
            <a:r>
              <a:rPr lang="ja" sz="1100"/>
              <a:t>複数のLLM（Llama2-13B、GPT-3.5、GPT-4）に対するファインチューニングとRAGの両方のアプローチの利点と欠点を比較し、それらのトレードオフを提示しています。</a:t>
            </a:r>
            <a:endParaRPr sz="1100"/>
          </a:p>
          <a:p>
            <a:pPr indent="0" lvl="0" marL="0" rtl="0" algn="l">
              <a:spcBef>
                <a:spcPts val="1200"/>
              </a:spcBef>
              <a:spcAft>
                <a:spcPts val="0"/>
              </a:spcAft>
              <a:buNone/>
            </a:pPr>
            <a:r>
              <a:rPr lang="ja" sz="1122" u="sng"/>
              <a:t>手法</a:t>
            </a:r>
            <a:br>
              <a:rPr lang="ja" sz="1122"/>
            </a:br>
            <a:r>
              <a:rPr lang="ja" sz="1122"/>
              <a:t>PDFから情報を抽出し、それを使用して質問と回答を生成し、GPT-4を使用して結果を評価する複数段階のパイプラインが構築されています。</a:t>
            </a:r>
            <a:br>
              <a:rPr lang="ja" sz="1122"/>
            </a:br>
            <a:r>
              <a:rPr lang="ja" sz="1122"/>
              <a:t>評価用データセットとしてGPT4で270門のQAのペアを生成したものを使い以下の観点から評価します</a:t>
            </a:r>
            <a:br>
              <a:rPr lang="ja" sz="1122"/>
            </a:br>
            <a:r>
              <a:rPr lang="ja" sz="1122"/>
              <a:t>1. 簡潔性: GPT-4に、簡潔であるべき答えと冗長な答えの内容を記述した採点シートを提示し、1から5のスケールで採点を依頼しています​​。</a:t>
            </a:r>
            <a:br>
              <a:rPr lang="ja" sz="1122"/>
            </a:br>
            <a:r>
              <a:rPr lang="ja" sz="1122"/>
              <a:t>2. 正確性: 正確な答え、部分的に正確な答え、不正確な答えを記述した採点シートを作成し、GPT-4に提示して、正しいか間違っているか部分的に正しいかを評価しています​​。</a:t>
            </a:r>
            <a:br>
              <a:rPr lang="ja" sz="1122"/>
            </a:br>
            <a:r>
              <a:rPr lang="ja" sz="1122"/>
              <a:t>3. 流暢性: GPT-4を用いて、質問の流暢さと一貫性を評価します。AIに1から5のスケールで質問を評価するよう指示し、結果を分析のために保存します​​</a:t>
            </a:r>
            <a:br>
              <a:rPr lang="ja" sz="1122"/>
            </a:br>
            <a:r>
              <a:rPr lang="ja" sz="1122"/>
              <a:t>4. 回答可能性: 各Q&amp;Aペアの回答可能性をLLMを使用して1から5のスケールで評価します。高いスコアは、答えがコンテキストからより信頼性高く抽出できることを示します​​。</a:t>
            </a:r>
            <a:br>
              <a:rPr lang="ja" sz="1122"/>
            </a:br>
            <a:r>
              <a:rPr lang="ja" sz="1122"/>
              <a:t>5. 関連性: 答えがコンテキストに基づいて質問の主要な側面にどの程度対応しているかを測定します。1から5のスケールで評価し、5は完全な関連性を意味します​​。</a:t>
            </a:r>
            <a:br>
              <a:rPr lang="ja" sz="1122"/>
            </a:br>
            <a:r>
              <a:rPr lang="ja" sz="1122"/>
              <a:t>6. 根拠のあること: 答えがコンテキスト内の情報に論理的に続いているかどうかを定義し、どれだけ根拠のある答えかを整数で評価します​​。</a:t>
            </a:r>
            <a:br>
              <a:rPr lang="ja" sz="1122"/>
            </a:br>
            <a:r>
              <a:rPr lang="ja" sz="1122"/>
              <a:t>7. ガイドラインによる評価: GPT-4に正しい答えが含むべき内容をリストする評価ガイドラインを生成させ、各答えを0から1のスケールで評価させます​​。</a:t>
            </a:r>
            <a:br>
              <a:rPr lang="ja" sz="1122"/>
            </a:br>
            <a:r>
              <a:rPr lang="ja" sz="1122" u="sng"/>
              <a:t>結果</a:t>
            </a:r>
            <a:br>
              <a:rPr lang="ja" sz="1122"/>
            </a:br>
            <a:r>
              <a:rPr lang="ja" sz="1100"/>
              <a:t>RAGとファインチューニングの両方がLLMのパフォーマンス向上に効果的であることが示されました。特に、ファインチューニングはモデルの精度を6パーセントポイント以上向上させ、RAGはさらに5パーセントポイントの精度向上をもたらしました。</a:t>
            </a:r>
            <a:endParaRPr sz="1100"/>
          </a:p>
          <a:p>
            <a:pPr indent="0" lvl="0" marL="0" rtl="0" algn="l">
              <a:spcBef>
                <a:spcPts val="1200"/>
              </a:spcBef>
              <a:spcAft>
                <a:spcPts val="0"/>
              </a:spcAft>
              <a:buNone/>
            </a:pPr>
            <a:r>
              <a:rPr lang="ja" sz="1100"/>
              <a:t>RAGの方が少しいいがどっちも対して変わらないという結果、そうでしょうねという感じ</a:t>
            </a:r>
            <a:endParaRPr sz="1100"/>
          </a:p>
          <a:p>
            <a:pPr indent="0" lvl="0" marL="0" rtl="0" algn="l">
              <a:spcBef>
                <a:spcPts val="1200"/>
              </a:spcBef>
              <a:spcAft>
                <a:spcPts val="0"/>
              </a:spcAft>
              <a:buNone/>
            </a:pPr>
            <a:r>
              <a:t/>
            </a:r>
            <a:endParaRPr sz="1100"/>
          </a:p>
          <a:p>
            <a:pPr indent="0" lvl="0" marL="0" rtl="0" algn="l">
              <a:spcBef>
                <a:spcPts val="1200"/>
              </a:spcBef>
              <a:spcAft>
                <a:spcPts val="0"/>
              </a:spcAft>
              <a:buNone/>
            </a:pPr>
            <a:r>
              <a:t/>
            </a:r>
            <a:endParaRPr sz="1100"/>
          </a:p>
          <a:p>
            <a:pPr indent="0" lvl="0" marL="0" rtl="0" algn="l">
              <a:spcBef>
                <a:spcPts val="1200"/>
              </a:spcBef>
              <a:spcAft>
                <a:spcPts val="1200"/>
              </a:spcAft>
              <a:buNone/>
            </a:pPr>
            <a:r>
              <a:t/>
            </a:r>
            <a:endParaRPr sz="1100"/>
          </a:p>
        </p:txBody>
      </p:sp>
      <p:pic>
        <p:nvPicPr>
          <p:cNvPr id="385" name="Google Shape;385;p67"/>
          <p:cNvPicPr preferRelativeResize="0"/>
          <p:nvPr/>
        </p:nvPicPr>
        <p:blipFill>
          <a:blip r:embed="rId3">
            <a:alphaModFix/>
          </a:blip>
          <a:stretch>
            <a:fillRect/>
          </a:stretch>
        </p:blipFill>
        <p:spPr>
          <a:xfrm>
            <a:off x="5656375" y="3517425"/>
            <a:ext cx="3487624" cy="15321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8"/>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Investigate-Consolidate-Exploit: A General Strategy for Inter-Task Agent Self-Evolution</a:t>
            </a:r>
            <a:r>
              <a:rPr lang="ja" sz="1200" u="sng"/>
              <a:t> 2024</a:t>
            </a:r>
            <a:br>
              <a:rPr lang="ja" sz="1100"/>
            </a:br>
            <a:r>
              <a:rPr lang="ja" sz="1100" u="sng"/>
              <a:t>概要</a:t>
            </a:r>
            <a:br>
              <a:rPr lang="ja" sz="722"/>
            </a:br>
            <a:r>
              <a:rPr lang="ja" sz="1100"/>
              <a:t>AIエージェントの適応性と柔軟性を高めるために Investigate-Consolidate-Exploit(ICE) を提案。</a:t>
            </a:r>
            <a:br>
              <a:rPr lang="ja" sz="1100"/>
            </a:br>
            <a:r>
              <a:rPr lang="ja" sz="1100"/>
              <a:t>タスク間での自己進化を促進するもので、人間の経験学習と似たような方法で知識の移転を行います。</a:t>
            </a:r>
            <a:br>
              <a:rPr lang="ja" sz="1100"/>
            </a:br>
            <a:r>
              <a:rPr lang="ja" sz="1100"/>
              <a:t>この手法は、計画と実行の軌跡を動的に調査し、これらを簡素化されたワークフローやパイプラインに統合し、改善されたタスク実行の為にそれらを実行します</a:t>
            </a:r>
            <a:br>
              <a:rPr lang="ja" sz="1100"/>
            </a:br>
            <a:r>
              <a:rPr lang="ja" sz="1100"/>
              <a:t>実験では、ICEをXAgentフレームワークに適用し、API呼び出しを最大80%削減し、モデルの能力要求を大幅に減少</a:t>
            </a:r>
            <a:endParaRPr sz="1100"/>
          </a:p>
          <a:p>
            <a:pPr indent="0" lvl="0" marL="0" rtl="0" algn="l">
              <a:spcBef>
                <a:spcPts val="1200"/>
              </a:spcBef>
              <a:spcAft>
                <a:spcPts val="0"/>
              </a:spcAft>
              <a:buNone/>
            </a:pPr>
            <a:r>
              <a:rPr lang="ja" sz="1122" u="sng"/>
              <a:t>手法</a:t>
            </a:r>
            <a:br>
              <a:rPr lang="ja" sz="1122"/>
            </a:br>
            <a:r>
              <a:rPr lang="ja" sz="1122"/>
              <a:t>ICE戦略は、「Investigate（調査）」「Consolidate（統合）」「Exploit（活用）」の3段階で構成されます。</a:t>
            </a:r>
            <a:br>
              <a:rPr lang="ja" sz="1122"/>
            </a:br>
            <a:r>
              <a:rPr lang="ja" sz="1100"/>
              <a:t>調査段階では、エージェントの計画と実行軌跡を追跡し、成功した実行軌跡を特定します。</a:t>
            </a:r>
            <a:br>
              <a:rPr lang="ja" sz="1100"/>
            </a:br>
            <a:r>
              <a:rPr lang="ja" sz="1100"/>
              <a:t>統合段階では、これらの軌跡をワークフローやパイプラインに変換し、エージェントの記憶としてデータベースに保存します。</a:t>
            </a:r>
            <a:br>
              <a:rPr lang="ja" sz="1100"/>
            </a:br>
            <a:r>
              <a:rPr lang="ja" sz="1100"/>
              <a:t>活用段階では、過去の経験を新しいタスクの実行に活用します。</a:t>
            </a:r>
            <a:endParaRPr sz="1100"/>
          </a:p>
          <a:p>
            <a:pPr indent="0" lvl="0" marL="0" rtl="0" algn="l">
              <a:spcBef>
                <a:spcPts val="1200"/>
              </a:spcBef>
              <a:spcAft>
                <a:spcPts val="0"/>
              </a:spcAft>
              <a:buNone/>
            </a:pPr>
            <a:r>
              <a:rPr lang="ja" sz="1122" u="sng"/>
              <a:t>結果</a:t>
            </a:r>
            <a:br>
              <a:rPr lang="ja" sz="1122"/>
            </a:br>
            <a:r>
              <a:rPr lang="ja" sz="1122"/>
              <a:t>ICE戦略をXAgentフレームワークに適用した実験では、API呼び出しを最大80%削減し、モデルの能力要求を大幅に減少させることが示されました。特に、GPT-3.5と組み合わせた場合、GPT-4と同等のパフォーマンスを達成しました。</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1200"/>
              </a:spcAft>
              <a:buNone/>
            </a:pPr>
            <a:r>
              <a:t/>
            </a:r>
            <a:endParaRPr sz="1122"/>
          </a:p>
        </p:txBody>
      </p:sp>
      <p:pic>
        <p:nvPicPr>
          <p:cNvPr id="391" name="Google Shape;391;p68"/>
          <p:cNvPicPr preferRelativeResize="0"/>
          <p:nvPr/>
        </p:nvPicPr>
        <p:blipFill>
          <a:blip r:embed="rId3">
            <a:alphaModFix/>
          </a:blip>
          <a:stretch>
            <a:fillRect/>
          </a:stretch>
        </p:blipFill>
        <p:spPr>
          <a:xfrm>
            <a:off x="-4" y="2336587"/>
            <a:ext cx="4355100" cy="2713013"/>
          </a:xfrm>
          <a:prstGeom prst="rect">
            <a:avLst/>
          </a:prstGeom>
          <a:noFill/>
          <a:ln>
            <a:noFill/>
          </a:ln>
        </p:spPr>
      </p:pic>
      <p:pic>
        <p:nvPicPr>
          <p:cNvPr id="392" name="Google Shape;392;p68"/>
          <p:cNvPicPr preferRelativeResize="0"/>
          <p:nvPr/>
        </p:nvPicPr>
        <p:blipFill>
          <a:blip r:embed="rId4">
            <a:alphaModFix/>
          </a:blip>
          <a:stretch>
            <a:fillRect/>
          </a:stretch>
        </p:blipFill>
        <p:spPr>
          <a:xfrm>
            <a:off x="4355097" y="2427597"/>
            <a:ext cx="4788900" cy="26220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9"/>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Comuniqa : Exploring Large Language Models for improving speaking skills</a:t>
            </a:r>
            <a:r>
              <a:rPr lang="ja" sz="1200" u="sng"/>
              <a:t> 2024</a:t>
            </a:r>
            <a:br>
              <a:rPr lang="ja" sz="1100"/>
            </a:br>
            <a:r>
              <a:rPr lang="ja" sz="1100" u="sng"/>
              <a:t>概要</a:t>
            </a:r>
            <a:br>
              <a:rPr lang="ja" sz="722"/>
            </a:br>
            <a:r>
              <a:rPr lang="ja" sz="764"/>
              <a:t>話し言葉のスキルを向上させる可能性を探ります。新しいLLMベースのシステム「Comuniqa」を紹介し、人間中心のアプローチでこのシステムを人間の専門家と比較して評価します。また、LLMと人間の専門家からのフィードバックの両方を組み合わせることで、全体的な学習成果を向上させる可能性についても調査します。</a:t>
            </a:r>
            <a:endParaRPr sz="764"/>
          </a:p>
          <a:p>
            <a:pPr indent="0" lvl="0" marL="0" rtl="0" algn="l">
              <a:spcBef>
                <a:spcPts val="1200"/>
              </a:spcBef>
              <a:spcAft>
                <a:spcPts val="0"/>
              </a:spcAft>
              <a:buNone/>
            </a:pPr>
            <a:r>
              <a:rPr lang="ja" sz="1100" u="sng"/>
              <a:t>手法</a:t>
            </a:r>
            <a:br>
              <a:rPr lang="ja" sz="800"/>
            </a:br>
            <a:r>
              <a:rPr lang="ja" sz="813"/>
              <a:t> 研究者は目的意識とランダムサンプリングを用いて参加者を募集し、３つのグループに分けました。１つ目はLLMを使うグループ、２つ目は人間の専門家の指導を受けるグループ、３つ目は両方を利用するグループです。アンケート調査、インタビュー、実際の学習セッションを通じて、異なる学習方法の効果を詳細に評価しました。</a:t>
            </a:r>
            <a:br>
              <a:rPr lang="ja" sz="813"/>
            </a:br>
            <a:r>
              <a:rPr lang="ja" sz="813"/>
              <a:t>- グループ1（Comuniqaアプリのみ）: 参加者はComuniqaアプリを用いて学習セッションを行いました。各セッションは約20分間で、2つの練習問題を解き、アプリからの結果とフィードバックを検討しました。合計で2セッション、4回の話し言葉の練習テスト（N=4）を2週間にわたって完了しました​​。</a:t>
            </a:r>
            <a:br>
              <a:rPr lang="ja" sz="813"/>
            </a:br>
            <a:r>
              <a:rPr lang="ja" sz="813"/>
              <a:t>- グループ2（専門家のみ）: 参加者はEnglishYaariプラットフォームでの専門家主導のセッションに出席しました。各セッションは約30分間で、専門家が様々な話し言葉の練習を提供し、リアルタイムのフィードバックを行いました。各参加者は合計4回のセッションを完了しました（N=4）​​。</a:t>
            </a:r>
            <a:br>
              <a:rPr lang="ja" sz="813"/>
            </a:br>
            <a:r>
              <a:rPr lang="ja" sz="813"/>
              <a:t>- グループ3（Comuniqaアプリと専門家のハイブリッド）: 参加者はハイブリッドな学習アプローチを経験しました。具体的には、専門家との2回のセッションと、Comuniqaアプリを用いた2回のセッションに参加しました。オンラインで実施された専門家による30分間のセッションは、アプリ上での1回の練習テストで補完されました。アプリケーション上の各セッションは約15分間で、フィードバックとレビューの記録と分析に時間を割り当てました。全体として、このグループの各参加者はアプリ上で2回の練習テスト（N=2）を完了し、2回の専門家主導のセッションに参加しました（N=2）​​。</a:t>
            </a:r>
            <a:endParaRPr sz="813"/>
          </a:p>
          <a:p>
            <a:pPr indent="0" lvl="0" marL="0" rtl="0" algn="l">
              <a:spcBef>
                <a:spcPts val="1200"/>
              </a:spcBef>
              <a:spcAft>
                <a:spcPts val="0"/>
              </a:spcAft>
              <a:buNone/>
            </a:pPr>
            <a:r>
              <a:rPr lang="ja" sz="1122" u="sng"/>
              <a:t>結果</a:t>
            </a:r>
            <a:br>
              <a:rPr lang="ja" sz="1122"/>
            </a:br>
            <a:r>
              <a:rPr lang="ja" sz="822"/>
              <a:t>LLMベースのシステムは精度に優れているものの、人間レベルの認知能力や共感能力には及ばないことが明らかになっています</a:t>
            </a:r>
            <a:endParaRPr sz="822"/>
          </a:p>
          <a:p>
            <a:pPr indent="0" lvl="0" marL="0" rtl="0" algn="l">
              <a:spcBef>
                <a:spcPts val="1200"/>
              </a:spcBef>
              <a:spcAft>
                <a:spcPts val="1200"/>
              </a:spcAft>
              <a:buNone/>
            </a:pPr>
            <a:r>
              <a:rPr lang="ja" sz="822"/>
              <a:t>が期間短いし参加範囲が狭い優秀な人捕まえてLLM良かったぜって言ってるように見える</a:t>
            </a:r>
            <a:endParaRPr sz="822"/>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70"/>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Large Language Model for Vulnerability Detection: Emerging Results and Future Directions</a:t>
            </a:r>
            <a:r>
              <a:rPr lang="ja" sz="1200" u="sng"/>
              <a:t> 2024</a:t>
            </a:r>
            <a:br>
              <a:rPr lang="ja" sz="1100"/>
            </a:br>
            <a:r>
              <a:rPr lang="ja" sz="1100" u="sng"/>
              <a:t>概要</a:t>
            </a:r>
            <a:br>
              <a:rPr lang="ja" sz="722"/>
            </a:br>
            <a:r>
              <a:rPr lang="ja" sz="764"/>
              <a:t>DataFrame QAは、データフレームの列名だけを使用して安全なPandasクエリ生成を実現し、LLMベースのデータ分析における主要な課題に対処します。</a:t>
            </a:r>
            <a:br>
              <a:rPr lang="ja" sz="764"/>
            </a:br>
            <a:r>
              <a:rPr lang="ja" sz="764"/>
              <a:t>そしてソフトウェア脆弱性検出においてどのように機能するかを探求しています。特に、GPT-3.5とGPT-4の2つの最先端LLMに焦点を当て、様々なプロンプトを用いた実験結果を提示しています。</a:t>
            </a:r>
            <a:br>
              <a:rPr lang="ja" sz="764"/>
            </a:br>
            <a:r>
              <a:rPr lang="ja" sz="764"/>
              <a:t>使用するGPT-4は、WikiSQLで86％、UCI-DataFrameQAで97％のpass@1率を達成し、セキュアなデータ検索と集計、洗練されたデータ分析を実行する能力を示している。</a:t>
            </a:r>
            <a:br>
              <a:rPr lang="ja" sz="764"/>
            </a:br>
            <a:r>
              <a:rPr lang="ja" sz="764"/>
              <a:t>このアプローチは、事前トレーニングや調整なしにゼロショットで展開可能であり、多様なアプリケーションに対して高度に適応可能かつ安全である。</a:t>
            </a:r>
            <a:endParaRPr sz="764"/>
          </a:p>
          <a:p>
            <a:pPr indent="0" lvl="0" marL="0" rtl="0" algn="l">
              <a:spcBef>
                <a:spcPts val="1200"/>
              </a:spcBef>
              <a:spcAft>
                <a:spcPts val="0"/>
              </a:spcAft>
              <a:buNone/>
            </a:pPr>
            <a:r>
              <a:rPr lang="ja" sz="1100" u="sng"/>
              <a:t>手法</a:t>
            </a:r>
            <a:br>
              <a:rPr lang="ja" sz="800"/>
            </a:br>
            <a:r>
              <a:rPr lang="ja" sz="813"/>
              <a:t>LLMsの有効性を評価するため、GPT-3.5とGPT-4を使用し、様々なプロンプトデザインを実験しました。データセットとしては、脆弱性修正コミットデータセットを使用し、脆弱性のある関数とそうでない関数を抽出してテストセットを構築しました。</a:t>
            </a:r>
            <a:br>
              <a:rPr lang="ja" sz="813"/>
            </a:br>
            <a:r>
              <a:rPr lang="ja" sz="813"/>
              <a:t>以下のようなプロンプトデザインを使用しました。</a:t>
            </a:r>
            <a:br>
              <a:rPr lang="ja" sz="813"/>
            </a:br>
            <a:r>
              <a:rPr lang="ja" sz="813"/>
              <a:t>1. P（タスク説明）: 「このメソッドに脆弱性が含まれているかどうかを特定する必要があります。もし潜在的な脆弱性がある場合は、"this code is vulnerable"と出力し、そうでない場合は、"this code is non-vulnerable"と出力してください。コードは[X]です。始めましょう: [Z]」</a:t>
            </a:r>
            <a:br>
              <a:rPr lang="ja" sz="813"/>
            </a:br>
            <a:r>
              <a:rPr lang="ja" sz="813"/>
              <a:t>    - このコードは脆弱: "this code is vulnerable"</a:t>
            </a:r>
            <a:br>
              <a:rPr lang="ja" sz="813"/>
            </a:br>
            <a:r>
              <a:rPr lang="ja" sz="813"/>
              <a:t>    - このコードは脆弱ではない: "this code is non-vulnerable"</a:t>
            </a:r>
            <a:br>
              <a:rPr lang="ja" sz="813"/>
            </a:br>
            <a:r>
              <a:rPr lang="ja" sz="813"/>
              <a:t>2. A1（役割説明）: 「あなたはセキュリティの脆弱性に非常に詳しい経験豊富な開発者です」</a:t>
            </a:r>
            <a:br>
              <a:rPr lang="ja" sz="813"/>
            </a:br>
            <a:r>
              <a:rPr lang="ja" sz="813"/>
              <a:t>    - このコードは脆弱: "this code is vulnerable"</a:t>
            </a:r>
            <a:br>
              <a:rPr lang="ja" sz="813"/>
            </a:br>
            <a:r>
              <a:rPr lang="ja" sz="813"/>
              <a:t>    - このコードは脆弱ではない: "this code is non-vulnerable"</a:t>
            </a:r>
            <a:br>
              <a:rPr lang="ja" sz="813"/>
            </a:br>
            <a:r>
              <a:rPr lang="ja" sz="813"/>
              <a:t>3. A2（プロジェクト情報）: 「このコードは[プロジェクト名]からのものです。ファイル名は[ファイル名]です」</a:t>
            </a:r>
            <a:br>
              <a:rPr lang="ja" sz="813"/>
            </a:br>
            <a:r>
              <a:rPr lang="ja" sz="813"/>
              <a:t>    - このコードは脆弱: "this code is vulnerable"</a:t>
            </a:r>
            <a:br>
              <a:rPr lang="ja" sz="813"/>
            </a:br>
            <a:r>
              <a:rPr lang="ja" sz="813"/>
              <a:t>    - このコードは脆弱ではない: "this code is non-vulnerable"</a:t>
            </a:r>
            <a:br>
              <a:rPr lang="ja" sz="813"/>
            </a:br>
            <a:r>
              <a:rPr lang="ja" sz="813"/>
              <a:t>4. A3（危険なCWEタイプの例）: 「最も危険なCWEタイプの例をここに示します。例1: int returnChunkSize... ラベル1: このコードは脆弱。例2: static...」</a:t>
            </a:r>
            <a:br>
              <a:rPr lang="ja" sz="813"/>
            </a:br>
            <a:r>
              <a:rPr lang="ja" sz="813"/>
              <a:t>    - このコードは脆弱: "this code is vulnerable"</a:t>
            </a:r>
            <a:br>
              <a:rPr lang="ja" sz="813"/>
            </a:br>
            <a:r>
              <a:rPr lang="ja" sz="813"/>
              <a:t>    - このコードは脆弱ではない: "this code is non-vulnerable"</a:t>
            </a:r>
            <a:br>
              <a:rPr lang="ja" sz="813"/>
            </a:br>
            <a:r>
              <a:rPr lang="ja" sz="813"/>
              <a:t>5. A4（ランダムにサンプリングされたコード）: 「トレーニングデータからサンプリングされた例をここに示します。例1: int... ラベル1: このコードは脆弱。例2: static... ラベル2: このコードは脆弱ではない」</a:t>
            </a:r>
            <a:br>
              <a:rPr lang="ja" sz="813"/>
            </a:br>
            <a:r>
              <a:rPr lang="ja" sz="813"/>
              <a:t>    - このコードは脆弱: "this code is vulnerable"</a:t>
            </a:r>
            <a:br>
              <a:rPr lang="ja" sz="813"/>
            </a:br>
            <a:r>
              <a:rPr lang="ja" sz="813"/>
              <a:t>    - このコードは脆弱ではない: "this code is non-vulnerable"</a:t>
            </a:r>
            <a:br>
              <a:rPr lang="ja" sz="813"/>
            </a:br>
            <a:r>
              <a:rPr lang="ja" sz="813"/>
              <a:t>6. A5（トレーニングデータから取得された類似コード）: 「トレーニングデータから最も類似したコードをここに示します。例1: int... ラベル1: このコードは脆弱ではない。例2: static... ラベル2: このコードは脆弱」</a:t>
            </a:r>
            <a:br>
              <a:rPr lang="ja" sz="813"/>
            </a:br>
            <a:r>
              <a:rPr lang="ja" sz="813"/>
              <a:t>    - このコードは脆弱: "this code is vulnerable"</a:t>
            </a:r>
            <a:br>
              <a:rPr lang="ja" sz="813"/>
            </a:br>
            <a:r>
              <a:rPr lang="ja" sz="813"/>
              <a:t>    - このコードは脆弱ではない: "this code is non-vulnerable"</a:t>
            </a:r>
            <a:br>
              <a:rPr lang="ja" sz="813"/>
            </a:br>
            <a:r>
              <a:rPr lang="ja" sz="813"/>
              <a:t>これらのプロンプトは、研究で使用されたLLMsの脆弱性検出能力を評価するために設計されたものです。</a:t>
            </a:r>
            <a:endParaRPr sz="813"/>
          </a:p>
          <a:p>
            <a:pPr indent="0" lvl="0" marL="0" rtl="0" algn="l">
              <a:spcBef>
                <a:spcPts val="1200"/>
              </a:spcBef>
              <a:spcAft>
                <a:spcPts val="1200"/>
              </a:spcAft>
              <a:buNone/>
            </a:pPr>
            <a:r>
              <a:rPr lang="ja" sz="1122" u="sng"/>
              <a:t>結果</a:t>
            </a:r>
            <a:br>
              <a:rPr lang="ja" sz="1122"/>
            </a:br>
            <a:r>
              <a:rPr lang="ja" sz="822"/>
              <a:t>GPT-3.5は、以前の最先端の脆弱性検出アプローチと競合するパフォーマンスを示し、GPT-4はそれを一貫して上回ることが示されました。特に、適切なプロンプトを使用することで、GPT-3.5はCodeBERTと競合し、GPT-4はCodeBERTよりも34.8％高い精度を達成しました。</a:t>
            </a:r>
            <a:endParaRPr sz="822"/>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71"/>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ja" sz="1200" u="sng"/>
              <a:t>Corrective Retrieval Augmented Generation 2024</a:t>
            </a:r>
            <a:br>
              <a:rPr lang="ja" sz="1100"/>
            </a:br>
            <a:r>
              <a:rPr lang="ja" sz="1100" u="sng"/>
              <a:t>概要</a:t>
            </a:r>
            <a:br>
              <a:rPr lang="ja" sz="722"/>
            </a:br>
            <a:r>
              <a:rPr lang="ja" sz="764"/>
              <a:t>RAG システムにおける生成の堅牢性を向上させるために、修正取得拡張生成Corrective Retrieval Augmented Generation（CRAG）を提案。</a:t>
            </a:r>
            <a:br>
              <a:rPr lang="ja" sz="764"/>
            </a:br>
            <a:r>
              <a:rPr lang="ja" sz="764"/>
              <a:t>CRAGは、軽量な検索評価器を使用して検索された文書の品質を評価し、その信頼度に基づいて不正確または曖昧なときにWeb検索を利用し、検索文書から不要な情報をフィルタリングするアルゴリズムも導入し、不正確な検索結果を補正します</a:t>
            </a:r>
            <a:endParaRPr sz="764"/>
          </a:p>
          <a:p>
            <a:pPr indent="0" lvl="0" marL="0" rtl="0" algn="l">
              <a:spcBef>
                <a:spcPts val="1200"/>
              </a:spcBef>
              <a:spcAft>
                <a:spcPts val="0"/>
              </a:spcAft>
              <a:buNone/>
            </a:pPr>
            <a:r>
              <a:rPr lang="ja" sz="1100" u="sng"/>
              <a:t>手法</a:t>
            </a:r>
            <a:br>
              <a:rPr lang="ja" sz="800"/>
            </a:br>
            <a:r>
              <a:rPr lang="ja" sz="813"/>
              <a:t>CRAGでは、入力クエリと検索された文書に基づいて、軽量な検索評価器を用いて文書の関連性を評価し、信頼度に基づいて「正確（Correct）」「不正確（Incorrect）」「曖昧（Ambiguous）」の3つのアクション結果をフラグとして出力します不正確または曖昧な結果が得られた場合には、Web検索を利用して知識を拡張し、検索文書を分解・再構成することで重要な情報を選択的に利用します。</a:t>
            </a:r>
            <a:endParaRPr sz="813"/>
          </a:p>
          <a:p>
            <a:pPr indent="0" lvl="0" marL="0" rtl="0" algn="l">
              <a:spcBef>
                <a:spcPts val="1200"/>
              </a:spcBef>
              <a:spcAft>
                <a:spcPts val="0"/>
              </a:spcAft>
              <a:buNone/>
            </a:pPr>
            <a:r>
              <a:rPr lang="ja" sz="813"/>
              <a:t>アルゴリズム1: CRAG推論</a:t>
            </a:r>
            <a:br>
              <a:rPr lang="ja" sz="813"/>
            </a:br>
            <a:r>
              <a:rPr lang="ja" sz="813"/>
              <a:t>必要なもの：E（評価器）、W（クエリリライター）、G（ジェネレーター）</a:t>
            </a:r>
            <a:br>
              <a:rPr lang="ja" sz="813"/>
            </a:br>
            <a:r>
              <a:rPr lang="ja" sz="813"/>
              <a:t>入力：x（入力された質問）、D = {d1, d2, ..., dk}（検索された文書）</a:t>
            </a:r>
            <a:br>
              <a:rPr lang="ja" sz="813"/>
            </a:br>
            <a:r>
              <a:rPr lang="ja" sz="813"/>
              <a:t>出力：y（生成された回答）</a:t>
            </a:r>
            <a:br>
              <a:rPr lang="ja" sz="813"/>
            </a:br>
            <a:r>
              <a:rPr lang="ja" sz="813"/>
              <a:t>1. scorei = Eは各ペア（x, di）、di ∈ Dの正確さを評価します。</a:t>
            </a:r>
            <a:br>
              <a:rPr lang="ja" sz="813"/>
            </a:br>
            <a:r>
              <a:rPr lang="ja" sz="813"/>
              <a:t>2. Confidence = {score1, score2, ...scorek}に基づいて最終判断を計算し、与えます。</a:t>
            </a:r>
            <a:br>
              <a:rPr lang="ja" sz="813"/>
            </a:br>
            <a:r>
              <a:rPr lang="ja" sz="813"/>
              <a:t>// Confidenceには3つのオプションの値があります：[CORRECT]、[INCORRECT]、[AMBIGUOUS]</a:t>
            </a:r>
            <a:br>
              <a:rPr lang="ja" sz="813"/>
            </a:br>
            <a:r>
              <a:rPr lang="ja" sz="813"/>
              <a:t>3. もしConfidenceが[CORRECT]であれば、</a:t>
            </a:r>
            <a:br>
              <a:rPr lang="ja" sz="813"/>
            </a:br>
            <a:r>
              <a:rPr lang="ja" sz="813"/>
              <a:t>4. Internal_knowledge = Knowledge_Refine(x, D)を行います。</a:t>
            </a:r>
            <a:br>
              <a:rPr lang="ja" sz="813"/>
            </a:br>
            <a:r>
              <a:rPr lang="ja" sz="813"/>
              <a:t>5. k = Internal_knowledgeになります。</a:t>
            </a:r>
            <a:br>
              <a:rPr lang="ja" sz="813"/>
            </a:br>
            <a:r>
              <a:rPr lang="ja" sz="813"/>
              <a:t>6. もしConfidenceが[INCORRECT]であれば、</a:t>
            </a:r>
            <a:br>
              <a:rPr lang="ja" sz="813"/>
            </a:br>
            <a:r>
              <a:rPr lang="ja" sz="813"/>
              <a:t>7. External_knowledge = Web_Search(Wがxを検索用に書き換えます)を行います。</a:t>
            </a:r>
            <a:br>
              <a:rPr lang="ja" sz="813"/>
            </a:br>
            <a:r>
              <a:rPr lang="ja" sz="813"/>
              <a:t>8. k = External_knowledgeになります。</a:t>
            </a:r>
            <a:br>
              <a:rPr lang="ja" sz="813"/>
            </a:br>
            <a:r>
              <a:rPr lang="ja" sz="813"/>
              <a:t>9. もしConfidenceが[AMBIGUOUS]であれば、</a:t>
            </a:r>
            <a:br>
              <a:rPr lang="ja" sz="813"/>
            </a:br>
            <a:r>
              <a:rPr lang="ja" sz="813"/>
              <a:t>10. Internal_knowledge = Knowledge_Refine(x, D)を行います。</a:t>
            </a:r>
            <a:br>
              <a:rPr lang="ja" sz="813"/>
            </a:br>
            <a:r>
              <a:rPr lang="ja" sz="813"/>
              <a:t>11. External_knowledge = Web_Search(Wがsを検索用に書き換えます)を行います。</a:t>
            </a:r>
            <a:br>
              <a:rPr lang="ja" sz="813"/>
            </a:br>
            <a:r>
              <a:rPr lang="ja" sz="813"/>
              <a:t>12, k = Internal_knowledge + External_knowledgeになります。</a:t>
            </a:r>
            <a:br>
              <a:rPr lang="ja" sz="813"/>
            </a:br>
            <a:r>
              <a:rPr lang="ja" sz="813"/>
              <a:t>13, 終了</a:t>
            </a:r>
            <a:br>
              <a:rPr lang="ja" sz="813"/>
            </a:br>
            <a:r>
              <a:rPr lang="ja" sz="813"/>
              <a:t>14, Gはx, kを与えられ、yを予測します。</a:t>
            </a:r>
            <a:endParaRPr sz="813"/>
          </a:p>
          <a:p>
            <a:pPr indent="0" lvl="0" marL="0" rtl="0" algn="l">
              <a:spcBef>
                <a:spcPts val="1200"/>
              </a:spcBef>
              <a:spcAft>
                <a:spcPts val="0"/>
              </a:spcAft>
              <a:buNone/>
            </a:pPr>
            <a:r>
              <a:rPr lang="ja" sz="1122" u="sng"/>
              <a:t>結果</a:t>
            </a:r>
            <a:br>
              <a:rPr lang="ja" sz="1122"/>
            </a:br>
            <a:r>
              <a:rPr lang="ja" sz="822"/>
              <a:t>4つのデータセット（PopQA、Biography、PubHealth、Arc-Challenge）を用いた実験では、</a:t>
            </a:r>
            <a:br>
              <a:rPr lang="ja" sz="822"/>
            </a:br>
            <a:r>
              <a:rPr lang="ja" sz="822"/>
              <a:t>CRAGは標準のRAGやSelf-RAGに比べて性能を著しく向上させることが示されました。</a:t>
            </a:r>
            <a:br>
              <a:rPr lang="ja" sz="822"/>
            </a:br>
            <a:r>
              <a:rPr lang="ja" sz="822"/>
              <a:t>特に、LLaMA2-hf-7bとSelfRAG-LLaMA2-7bを基盤としたCRAGは、各データセットにおいて</a:t>
            </a:r>
            <a:br>
              <a:rPr lang="ja" sz="822"/>
            </a:br>
            <a:r>
              <a:rPr lang="ja" sz="822"/>
              <a:t>最高のパフォーマンスを示しました。</a:t>
            </a:r>
            <a:endParaRPr sz="822"/>
          </a:p>
          <a:p>
            <a:pPr indent="0" lvl="0" marL="0" rtl="0" algn="l">
              <a:spcBef>
                <a:spcPts val="1200"/>
              </a:spcBef>
              <a:spcAft>
                <a:spcPts val="0"/>
              </a:spcAft>
              <a:buNone/>
            </a:pPr>
            <a:r>
              <a:rPr lang="ja" sz="822"/>
              <a:t>CRAGの効果は、検索評価器の精度と検索結果の品質に大きく依存します。</a:t>
            </a:r>
            <a:br>
              <a:rPr lang="ja" sz="822"/>
            </a:br>
            <a:r>
              <a:rPr lang="ja" sz="822"/>
              <a:t>また、検索結果の精度を評価するためには、追加のデータアノテーションや　</a:t>
            </a:r>
            <a:br>
              <a:rPr lang="ja" sz="822"/>
            </a:br>
            <a:r>
              <a:rPr lang="ja" sz="822"/>
              <a:t>チューニングが必要になります</a:t>
            </a:r>
            <a:br>
              <a:rPr lang="ja" sz="822"/>
            </a:br>
            <a:r>
              <a:rPr lang="ja" sz="822"/>
              <a:t>CRAGは、知識集約型の自然言語処理タスクや、情報の正確性が特に重要とされる領域</a:t>
            </a:r>
            <a:br>
              <a:rPr lang="ja" sz="822"/>
            </a:br>
            <a:r>
              <a:rPr lang="ja" sz="822"/>
              <a:t>（例えば健康情報や科学的な質問応答）に適用可能です。</a:t>
            </a:r>
            <a:br>
              <a:rPr lang="ja" sz="822"/>
            </a:br>
            <a:r>
              <a:rPr lang="ja" sz="822"/>
              <a:t>また、不正確な情報をフィルタリングする能力から、信頼性の高い情報提供を必要とする</a:t>
            </a:r>
            <a:br>
              <a:rPr lang="ja" sz="822"/>
            </a:br>
            <a:r>
              <a:rPr lang="ja" sz="822"/>
              <a:t>アプリケーションにも応用できます。</a:t>
            </a:r>
            <a:endParaRPr sz="822"/>
          </a:p>
          <a:p>
            <a:pPr indent="0" lvl="0" marL="0" rtl="0" algn="l">
              <a:spcBef>
                <a:spcPts val="1200"/>
              </a:spcBef>
              <a:spcAft>
                <a:spcPts val="1200"/>
              </a:spcAft>
              <a:buNone/>
            </a:pPr>
            <a:r>
              <a:rPr lang="ja" sz="822"/>
              <a:t>自分の知識レベル程度でも理解しやすくて実装しやすそうな内容</a:t>
            </a:r>
            <a:endParaRPr sz="822"/>
          </a:p>
        </p:txBody>
      </p:sp>
      <p:pic>
        <p:nvPicPr>
          <p:cNvPr id="408" name="Google Shape;408;p71"/>
          <p:cNvPicPr preferRelativeResize="0"/>
          <p:nvPr/>
        </p:nvPicPr>
        <p:blipFill>
          <a:blip r:embed="rId3">
            <a:alphaModFix/>
          </a:blip>
          <a:stretch>
            <a:fillRect/>
          </a:stretch>
        </p:blipFill>
        <p:spPr>
          <a:xfrm>
            <a:off x="3801500" y="1175650"/>
            <a:ext cx="5342499" cy="3873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De-Hallucinator: Iterative Grounding for LLM-Based Code Completion</a:t>
            </a:r>
            <a:r>
              <a:rPr lang="ja" sz="1200" u="sng"/>
              <a:t> 2024</a:t>
            </a:r>
            <a:r>
              <a:rPr lang="ja" sz="1269" u="sng"/>
              <a:t>  </a:t>
            </a:r>
            <a:br>
              <a:rPr lang="ja" sz="1100"/>
            </a:br>
            <a:r>
              <a:rPr lang="ja" sz="1100" u="sng"/>
              <a:t>概要</a:t>
            </a:r>
            <a:br>
              <a:rPr lang="ja" sz="722"/>
            </a:br>
            <a:r>
              <a:rPr lang="ja" sz="722"/>
              <a:t>LLMsによるコード補完の改善技術を提案。De-Hallucinator技術は、LLMsの予測を反復的にクエリして適切なコンテキストを求め、プロジェクト固有のAPI参照を活用することを目指しています。</a:t>
            </a:r>
            <a:endParaRPr sz="1100"/>
          </a:p>
          <a:p>
            <a:pPr indent="0" lvl="0" marL="0" rtl="0" algn="l">
              <a:spcBef>
                <a:spcPts val="1200"/>
              </a:spcBef>
              <a:spcAft>
                <a:spcPts val="0"/>
              </a:spcAft>
              <a:buNone/>
            </a:pPr>
            <a:r>
              <a:rPr lang="ja" sz="1100" u="sng"/>
              <a:t>新規性</a:t>
            </a:r>
            <a:br>
              <a:rPr lang="ja" sz="1100"/>
            </a:br>
            <a:r>
              <a:rPr lang="ja" sz="800"/>
              <a:t>反復的なクエリとコンテキストの改善をします。プロンプトにおいてより適切なコンテキスト情報を反復的に組み込むことにより、</a:t>
            </a:r>
            <a:br>
              <a:rPr lang="ja" sz="800"/>
            </a:br>
            <a:r>
              <a:rPr lang="ja" sz="800"/>
              <a:t>モデルの予測を改善します。これにより、既存のAPIをより正確に参照するコードを生成することが可能になります。</a:t>
            </a:r>
            <a:endParaRPr sz="800"/>
          </a:p>
          <a:p>
            <a:pPr indent="0" lvl="0" marL="0" rtl="0" algn="l">
              <a:spcBef>
                <a:spcPts val="1200"/>
              </a:spcBef>
              <a:spcAft>
                <a:spcPts val="0"/>
              </a:spcAft>
              <a:buNone/>
            </a:pPr>
            <a:r>
              <a:rPr lang="ja" sz="1100" u="sng"/>
              <a:t>手法</a:t>
            </a:r>
            <a:br>
              <a:rPr lang="ja" sz="1100" u="sng"/>
            </a:br>
            <a:r>
              <a:rPr lang="ja" sz="800"/>
              <a:t>De-Hallucinator技術にはいくつかのステップが含まれています：</a:t>
            </a:r>
            <a:br>
              <a:rPr lang="ja" sz="800"/>
            </a:br>
            <a:r>
              <a:rPr lang="ja" sz="800"/>
              <a:t>1. カーソルの前のコードをLLMsに供給して初期のコード補完を生成します。</a:t>
            </a:r>
            <a:br>
              <a:rPr lang="ja" sz="800"/>
            </a:br>
            <a:r>
              <a:rPr lang="ja" sz="800"/>
              <a:t>2. その後、補完を分析して、プロジェクト固有のコンテキストに関連するAPI参照を取得します。</a:t>
            </a:r>
            <a:br>
              <a:rPr lang="ja" sz="800"/>
            </a:br>
            <a:r>
              <a:rPr lang="ja" sz="800"/>
              <a:t>3. これらのAPI参照を使用して増強プロンプトを構築し、LLMにフィードバックして補完を洗練させます。</a:t>
            </a:r>
            <a:br>
              <a:rPr lang="ja" sz="800"/>
            </a:br>
            <a:r>
              <a:rPr lang="ja" sz="800"/>
              <a:t>4. 適切な補完が見つかるか、または最大イテレーション数（k）に到達するまで反復プロセスが続きます。</a:t>
            </a:r>
            <a:br>
              <a:rPr lang="ja" sz="800"/>
            </a:br>
            <a:r>
              <a:rPr lang="ja" sz="800"/>
              <a:t>5. この技術は、事前計算されたAPI参照と効率的な検索方法を使用して、プロンプトへの応答を確実にし、コード補完ツールの実用性を維持しています。</a:t>
            </a:r>
            <a:endParaRPr sz="800"/>
          </a:p>
          <a:p>
            <a:pPr indent="0" lvl="0" marL="0" rtl="0" algn="l">
              <a:spcBef>
                <a:spcPts val="1200"/>
              </a:spcBef>
              <a:spcAft>
                <a:spcPts val="0"/>
              </a:spcAft>
              <a:buNone/>
            </a:pPr>
            <a:r>
              <a:rPr lang="ja" sz="1122" u="sng"/>
              <a:t>結果</a:t>
            </a:r>
            <a:br>
              <a:rPr lang="ja" sz="1122"/>
            </a:br>
            <a:r>
              <a:rPr lang="ja" sz="822"/>
              <a:t>De-Hallucinatorの評価は、4つの最先端のLLMsを用いてオープンソースのPythonプロジェクトでのAPI使用の予測を行いました。その結果、De-Hallucinatorは予測されるコードの品質を大幅に改善しています。編集距離を23〜51％減少させ、正しく予測されたAPI使用のリコールをベースライン手法に比べて24〜61％増加させています。これらの改善は、プロジェクト固有のAPI予測の課題に対処するアプローチの効果を検証しています。</a:t>
            </a:r>
            <a:endParaRPr sz="822"/>
          </a:p>
          <a:p>
            <a:pPr indent="0" lvl="0" marL="0" rtl="0" algn="l">
              <a:spcBef>
                <a:spcPts val="1200"/>
              </a:spcBef>
              <a:spcAft>
                <a:spcPts val="0"/>
              </a:spcAft>
              <a:buNone/>
            </a:pPr>
            <a:r>
              <a:rPr lang="ja" sz="822"/>
              <a:t>De-Hallucinatorのアルゴリズム</a:t>
            </a:r>
            <a:br>
              <a:rPr lang="ja" sz="822"/>
            </a:br>
            <a:r>
              <a:rPr lang="ja" sz="822"/>
              <a:t>1. 初期化: 不完全なコード 𝑐、モデル 𝑚、予算 𝑘 を入力として受け取ります。𝑐 は初期プロンプトとして使用されます。</a:t>
            </a:r>
            <a:br>
              <a:rPr lang="ja" sz="822"/>
            </a:br>
            <a:r>
              <a:rPr lang="ja" sz="822"/>
              <a:t>2. 最初の予測: モデル 𝑚 は初期プロンプト 𝑐 を使用して最初の補完 𝑐′ を生成します。この補完は補完リスト C に追加されます。</a:t>
            </a:r>
            <a:br>
              <a:rPr lang="ja" sz="822"/>
            </a:br>
            <a:r>
              <a:rPr lang="ja" sz="822"/>
              <a:t>3. 関連するAPI参照の取得: retrieveRelevantAPIrefs 関数を使用して、入力コード 𝑐 に関連するAPI参照を取得します。</a:t>
            </a:r>
            <a:br>
              <a:rPr lang="ja" sz="822"/>
            </a:br>
            <a:r>
              <a:rPr lang="ja" sz="822"/>
              <a:t>4. プロンプトの構築: constructPrompt 関数を使用して、元のコード 𝑐 とAPI参照を含む新しいプロンプトを構築します。</a:t>
            </a:r>
            <a:br>
              <a:rPr lang="ja" sz="822"/>
            </a:br>
            <a:r>
              <a:rPr lang="ja" sz="822"/>
              <a:t>5. 反復的な予測: 以下のステップを予算 𝑘 まで繰り返します：</a:t>
            </a:r>
            <a:br>
              <a:rPr lang="ja" sz="822"/>
            </a:br>
            <a:r>
              <a:rPr lang="ja" sz="822"/>
              <a:t>    - モデル 𝑚 を使用して新しい補完 𝑐′ を生成します。</a:t>
            </a:r>
            <a:br>
              <a:rPr lang="ja" sz="822"/>
            </a:br>
            <a:r>
              <a:rPr lang="ja" sz="822"/>
              <a:t>    - 新しい補完を補完リスト C に追加します。</a:t>
            </a:r>
            <a:br>
              <a:rPr lang="ja" sz="822"/>
            </a:br>
            <a:r>
              <a:rPr lang="ja" sz="822"/>
              <a:t>    - 前回の補完と新しい補完が同じ場合、ループを終了します。</a:t>
            </a:r>
            <a:br>
              <a:rPr lang="ja" sz="822"/>
            </a:br>
            <a:r>
              <a:rPr lang="ja" sz="822"/>
              <a:t>    - 前回の補完を更新し、新しいAPI参照を取得し、新しいプロンプトを構築します。</a:t>
            </a:r>
            <a:br>
              <a:rPr lang="ja" sz="822"/>
            </a:br>
            <a:r>
              <a:rPr lang="ja" sz="822"/>
              <a:t>    - 補完リストの返却: 最終的な補完リスト C を返します。</a:t>
            </a:r>
            <a:endParaRPr sz="822"/>
          </a:p>
          <a:p>
            <a:pPr indent="0" lvl="0" marL="0" rtl="0" algn="l">
              <a:spcBef>
                <a:spcPts val="1200"/>
              </a:spcBef>
              <a:spcAft>
                <a:spcPts val="1200"/>
              </a:spcAft>
              <a:buNone/>
            </a:pPr>
            <a:r>
              <a:t/>
            </a:r>
            <a:endParaRPr sz="822"/>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72"/>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Corrective Retrieval Augmented Generation 2024</a:t>
            </a:r>
            <a:endParaRPr sz="1100"/>
          </a:p>
          <a:p>
            <a:pPr indent="0" lvl="0" marL="0" rtl="0" algn="l">
              <a:spcBef>
                <a:spcPts val="1200"/>
              </a:spcBef>
              <a:spcAft>
                <a:spcPts val="0"/>
              </a:spcAft>
              <a:buNone/>
            </a:pPr>
            <a:r>
              <a:rPr lang="ja" sz="1100" u="sng"/>
              <a:t>プロンプト</a:t>
            </a:r>
            <a:br>
              <a:rPr lang="ja" sz="1100" u="sng"/>
            </a:br>
            <a:r>
              <a:rPr lang="ja" sz="764"/>
              <a:t>知識キーワードをWeb検索クエリとして生成するためのプロンプトを以下に表示します。このプロンプトでは、対話や質問から最大3つのキーワードをコンマで区切って抽出し、Web検索のクエリとして使用します。このプロンプトは、対話の背景や質問の主要な意図を含んでいます。</a:t>
            </a:r>
            <a:endParaRPr sz="764"/>
          </a:p>
          <a:p>
            <a:pPr indent="0" lvl="0" marL="0" rtl="0" algn="l">
              <a:spcBef>
                <a:spcPts val="1200"/>
              </a:spcBef>
              <a:spcAft>
                <a:spcPts val="0"/>
              </a:spcAft>
              <a:buNone/>
            </a:pPr>
            <a:r>
              <a:rPr lang="ja" sz="764"/>
              <a:t>—-----------------------------------------------------------------------------------------------------------------------------------------------------------------------------------------------------------------------------------------------------</a:t>
            </a:r>
            <a:br>
              <a:rPr lang="ja" sz="764"/>
            </a:br>
            <a:r>
              <a:rPr lang="ja" sz="764"/>
              <a:t>GPT-3.5 TurboによるWeb検索クエリとしての知識キーワード生成のためのプロンプト</a:t>
            </a:r>
            <a:endParaRPr sz="764"/>
          </a:p>
          <a:p>
            <a:pPr indent="0" lvl="0" marL="0" rtl="0" algn="l">
              <a:spcBef>
                <a:spcPts val="1200"/>
              </a:spcBef>
              <a:spcAft>
                <a:spcPts val="0"/>
              </a:spcAft>
              <a:buNone/>
            </a:pPr>
            <a:r>
              <a:rPr lang="ja" sz="764"/>
              <a:t>対話や質問から最大3つのキーワードをコンマで区切ってWeb検索のクエリとして抽出します。対話の背景や質問の主要な意図を含みます。</a:t>
            </a:r>
            <a:br>
              <a:rPr lang="ja" sz="764"/>
            </a:br>
            <a:r>
              <a:rPr lang="ja" sz="764"/>
              <a:t>例:</a:t>
            </a:r>
            <a:br>
              <a:rPr lang="ja" sz="764"/>
            </a:br>
            <a:r>
              <a:rPr lang="ja" sz="764"/>
              <a:t>- 質問: "Henry Feildenの職業は何ですか？"</a:t>
            </a:r>
            <a:br>
              <a:rPr lang="ja" sz="764"/>
            </a:br>
            <a:r>
              <a:rPr lang="ja" sz="764"/>
              <a:t>- クエリ: "Henry Feilden, 職業"</a:t>
            </a:r>
            <a:br>
              <a:rPr lang="ja" sz="764"/>
            </a:br>
            <a:r>
              <a:rPr lang="ja" sz="764"/>
              <a:t>—-----------------------------------------------------------------------------------------------------------------------------------------------------------------------------------------------------------------------------------------------------</a:t>
            </a:r>
            <a:endParaRPr sz="764"/>
          </a:p>
          <a:p>
            <a:pPr indent="0" lvl="0" marL="0" rtl="0" algn="l">
              <a:spcBef>
                <a:spcPts val="1200"/>
              </a:spcBef>
              <a:spcAft>
                <a:spcPts val="0"/>
              </a:spcAft>
              <a:buNone/>
            </a:pPr>
            <a:r>
              <a:rPr lang="ja" sz="764"/>
              <a:t>また、以下では、ChatGPTを評価者として指示するプロンプトが提示します。これらのプロンプトは、与えられた質問に対して、特定の文書が質問に対する正確な情報を持っているかどうかを評価します</a:t>
            </a:r>
            <a:br>
              <a:rPr lang="ja" sz="764"/>
            </a:br>
            <a:r>
              <a:rPr lang="ja" sz="764"/>
              <a:t>最初のプロンプトは直接的な指示を、次のプロンプトは思考のステップバイステップを伴う指示をGPT-3.5 Turboに提供します。</a:t>
            </a:r>
            <a:br>
              <a:rPr lang="ja" sz="764"/>
            </a:br>
            <a:r>
              <a:rPr lang="ja" sz="764"/>
              <a:t>これらのプロンプトは、質問と文書のペアに対して「はい」または「いいえ」で回答するように設計されています。</a:t>
            </a:r>
            <a:endParaRPr sz="764"/>
          </a:p>
          <a:p>
            <a:pPr indent="0" lvl="0" marL="0" rtl="0" algn="l">
              <a:spcBef>
                <a:spcPts val="1200"/>
              </a:spcBef>
              <a:spcAft>
                <a:spcPts val="0"/>
              </a:spcAft>
              <a:buNone/>
            </a:pPr>
            <a:r>
              <a:rPr lang="ja" sz="764"/>
              <a:t>—-----------------------------------------------------------------------------------------------------------------------------------------------------------------------------------------------------------------------------------------------------</a:t>
            </a:r>
            <a:br>
              <a:rPr lang="ja" sz="764"/>
            </a:br>
            <a:r>
              <a:rPr lang="ja" sz="764"/>
              <a:t>評価者としてのGPT-3.5 Turboへの直接プロンプト</a:t>
            </a:r>
            <a:endParaRPr sz="764"/>
          </a:p>
          <a:p>
            <a:pPr indent="0" lvl="0" marL="0" rtl="0" algn="l">
              <a:spcBef>
                <a:spcPts val="1200"/>
              </a:spcBef>
              <a:spcAft>
                <a:spcPts val="0"/>
              </a:spcAft>
              <a:buNone/>
            </a:pPr>
            <a:r>
              <a:rPr lang="ja" sz="764"/>
              <a:t>与えられた質問に対して、特定の文書が質問に対する正確な情報を持っているかどうかのみを「はい」または「いいえ」で回答します。</a:t>
            </a:r>
            <a:br>
              <a:rPr lang="ja" sz="764"/>
            </a:br>
            <a:r>
              <a:rPr lang="ja" sz="764"/>
              <a:t>例:</a:t>
            </a:r>
            <a:br>
              <a:rPr lang="ja" sz="764"/>
            </a:br>
            <a:r>
              <a:rPr lang="ja" sz="764"/>
              <a:t>- 質問: "[質問]"</a:t>
            </a:r>
            <a:br>
              <a:rPr lang="ja" sz="764"/>
            </a:br>
            <a:r>
              <a:rPr lang="ja" sz="764"/>
              <a:t>- 文書: "[文書]"</a:t>
            </a:r>
            <a:br>
              <a:rPr lang="ja" sz="764"/>
            </a:br>
            <a:r>
              <a:rPr lang="ja" sz="764"/>
              <a:t>—-----------------------------------------------------------------------------------------------------------------------------------------------------------------------------------------------------------------------------------------------------</a:t>
            </a:r>
            <a:endParaRPr sz="764"/>
          </a:p>
          <a:p>
            <a:pPr indent="0" lvl="0" marL="0" rtl="0" algn="l">
              <a:spcBef>
                <a:spcPts val="1200"/>
              </a:spcBef>
              <a:spcAft>
                <a:spcPts val="0"/>
              </a:spcAft>
              <a:buNone/>
            </a:pPr>
            <a:r>
              <a:rPr lang="ja" sz="764"/>
              <a:t>—-----------------------------------------------------------------------------------------------------------------------------------------------------------------------------------------------------------------------------------------------------</a:t>
            </a:r>
            <a:br>
              <a:rPr lang="ja" sz="764"/>
            </a:br>
            <a:r>
              <a:rPr lang="ja" sz="764"/>
              <a:t>思考の連鎖を伴うGPT-3.5 Turboへのプロンプト</a:t>
            </a:r>
            <a:endParaRPr sz="764"/>
          </a:p>
          <a:p>
            <a:pPr indent="0" lvl="0" marL="0" rtl="0" algn="l">
              <a:spcBef>
                <a:spcPts val="1200"/>
              </a:spcBef>
              <a:spcAft>
                <a:spcPts val="1200"/>
              </a:spcAft>
              <a:buNone/>
            </a:pPr>
            <a:r>
              <a:rPr lang="ja" sz="764"/>
              <a:t>与えられた質問に関して、特定の文書が質問に対する正確な情報を持っているかどうかをステップバイステップで考え、「はい」または「いいえ」でのみ回答します。</a:t>
            </a:r>
            <a:br>
              <a:rPr lang="ja" sz="764"/>
            </a:br>
            <a:r>
              <a:rPr lang="ja" sz="764"/>
              <a:t>例:</a:t>
            </a:r>
            <a:br>
              <a:rPr lang="ja" sz="764"/>
            </a:br>
            <a:r>
              <a:rPr lang="ja" sz="764"/>
              <a:t>- 質問: "[質問]"</a:t>
            </a:r>
            <a:br>
              <a:rPr lang="ja" sz="764"/>
            </a:br>
            <a:r>
              <a:rPr lang="ja" sz="764"/>
              <a:t>- 文書: "[文書]"</a:t>
            </a:r>
            <a:br>
              <a:rPr lang="ja" sz="764"/>
            </a:br>
            <a:r>
              <a:rPr lang="ja" sz="764"/>
              <a:t>—-----------------------------------------------------------------------------------------------------------------------------------------------------------------------------------------------------------------------------------------------------</a:t>
            </a:r>
            <a:endParaRPr sz="764"/>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73"/>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Corrective Retrieval Augmented Generation 2024</a:t>
            </a:r>
            <a:endParaRPr sz="1100"/>
          </a:p>
          <a:p>
            <a:pPr indent="0" lvl="0" marL="0" rtl="0" algn="l">
              <a:spcBef>
                <a:spcPts val="1200"/>
              </a:spcBef>
              <a:spcAft>
                <a:spcPts val="0"/>
              </a:spcAft>
              <a:buNone/>
            </a:pPr>
            <a:r>
              <a:rPr lang="ja" sz="1100" u="sng"/>
              <a:t>実装の詳細</a:t>
            </a:r>
            <a:br>
              <a:rPr lang="ja" sz="1100" u="sng"/>
            </a:br>
            <a:r>
              <a:rPr lang="ja" sz="764"/>
              <a:t>知識キーワードをWeb検索クエリとして生成するためのプロンプトを以下に表示します。このプロンプトでは、対話や質問から最大3つのキーワードをコンマで区切って抽出し、Web検索のクエリとして使用します。このプロンプトは、対話の背景や質問の主要な意図を含んでいます。</a:t>
            </a:r>
            <a:endParaRPr sz="764"/>
          </a:p>
          <a:p>
            <a:pPr indent="0" lvl="0" marL="0" rtl="0" algn="l">
              <a:spcBef>
                <a:spcPts val="1200"/>
              </a:spcBef>
              <a:spcAft>
                <a:spcPts val="0"/>
              </a:spcAft>
              <a:buNone/>
            </a:pPr>
            <a:r>
              <a:rPr lang="ja" sz="764"/>
              <a:t>—-----------------------------------------------------------------------------------------------------------------------------------------------------------------------------------------------------------------------------------------------------</a:t>
            </a:r>
            <a:br>
              <a:rPr lang="ja" sz="764"/>
            </a:br>
            <a:r>
              <a:rPr lang="ja" sz="764"/>
              <a:t>GPT-3.5 TurboによるWeb検索クエリとしての知識キーワード生成のためのプロンプト</a:t>
            </a:r>
            <a:endParaRPr sz="764"/>
          </a:p>
          <a:p>
            <a:pPr indent="0" lvl="0" marL="0" rtl="0" algn="l">
              <a:spcBef>
                <a:spcPts val="1200"/>
              </a:spcBef>
              <a:spcAft>
                <a:spcPts val="0"/>
              </a:spcAft>
              <a:buNone/>
            </a:pPr>
            <a:r>
              <a:rPr lang="ja" sz="764"/>
              <a:t>対話や質問から最大3つのキーワードをコンマで区切ってWeb検索のクエリとして抽出します。対話の背景や質問の主要な意図を含みます。</a:t>
            </a:r>
            <a:br>
              <a:rPr lang="ja" sz="764"/>
            </a:br>
            <a:r>
              <a:rPr lang="ja" sz="764"/>
              <a:t>例:</a:t>
            </a:r>
            <a:br>
              <a:rPr lang="ja" sz="764"/>
            </a:br>
            <a:r>
              <a:rPr lang="ja" sz="764"/>
              <a:t>- 質問: "Henry Feildenの職業は何ですか？"</a:t>
            </a:r>
            <a:br>
              <a:rPr lang="ja" sz="764"/>
            </a:br>
            <a:r>
              <a:rPr lang="ja" sz="764"/>
              <a:t>- クエリ: "Henry Feilden, 職業"</a:t>
            </a:r>
            <a:br>
              <a:rPr lang="ja" sz="764"/>
            </a:br>
            <a:r>
              <a:rPr lang="ja" sz="764"/>
              <a:t>—-----------------------------------------------------------------------------------------------------------------------------------------------------------------------------------------------------------------------------------------------------</a:t>
            </a:r>
            <a:endParaRPr sz="764"/>
          </a:p>
          <a:p>
            <a:pPr indent="0" lvl="0" marL="0" rtl="0" algn="l">
              <a:spcBef>
                <a:spcPts val="1200"/>
              </a:spcBef>
              <a:spcAft>
                <a:spcPts val="0"/>
              </a:spcAft>
              <a:buNone/>
            </a:pPr>
            <a:r>
              <a:rPr lang="ja" sz="764"/>
              <a:t>また、以下では、ChatGPTを評価者として指示するプロンプトが提示します。これらのプロンプトは、与えられた質問に対して、特定の文書が質問に対する正確な情報を持っているかどうかを評価します</a:t>
            </a:r>
            <a:br>
              <a:rPr lang="ja" sz="764"/>
            </a:br>
            <a:r>
              <a:rPr lang="ja" sz="764"/>
              <a:t>最初のプロンプトは直接的な指示を、次のプロンプトは思考のステップバイステップを伴う指示をGPT-3.5 Turboに提供します。</a:t>
            </a:r>
            <a:br>
              <a:rPr lang="ja" sz="764"/>
            </a:br>
            <a:r>
              <a:rPr lang="ja" sz="764"/>
              <a:t>これらのプロンプトは、質問と文書のペアに対して「はい」または「いいえ」で回答するように設計されています。</a:t>
            </a:r>
            <a:endParaRPr sz="764"/>
          </a:p>
          <a:p>
            <a:pPr indent="0" lvl="0" marL="0" rtl="0" algn="l">
              <a:spcBef>
                <a:spcPts val="1200"/>
              </a:spcBef>
              <a:spcAft>
                <a:spcPts val="0"/>
              </a:spcAft>
              <a:buNone/>
            </a:pPr>
            <a:r>
              <a:rPr lang="ja" sz="764"/>
              <a:t>—-----------------------------------------------------------------------------------------------------------------------------------------------------------------------------------------------------------------------------------------------------</a:t>
            </a:r>
            <a:br>
              <a:rPr lang="ja" sz="764"/>
            </a:br>
            <a:r>
              <a:rPr lang="ja" sz="764"/>
              <a:t>評価者としてのGPT-3.5 Turboへの直接プロンプト</a:t>
            </a:r>
            <a:endParaRPr sz="764"/>
          </a:p>
          <a:p>
            <a:pPr indent="0" lvl="0" marL="0" rtl="0" algn="l">
              <a:spcBef>
                <a:spcPts val="1200"/>
              </a:spcBef>
              <a:spcAft>
                <a:spcPts val="0"/>
              </a:spcAft>
              <a:buNone/>
            </a:pPr>
            <a:r>
              <a:rPr lang="ja" sz="764"/>
              <a:t>与えられた質問に対して、特定の文書が質問に対する正確な情報を持っているかどうかのみを「はい」または「いいえ」で回答します。</a:t>
            </a:r>
            <a:br>
              <a:rPr lang="ja" sz="764"/>
            </a:br>
            <a:r>
              <a:rPr lang="ja" sz="764"/>
              <a:t>例:</a:t>
            </a:r>
            <a:br>
              <a:rPr lang="ja" sz="764"/>
            </a:br>
            <a:r>
              <a:rPr lang="ja" sz="764"/>
              <a:t>- 質問: "[質問]"</a:t>
            </a:r>
            <a:br>
              <a:rPr lang="ja" sz="764"/>
            </a:br>
            <a:r>
              <a:rPr lang="ja" sz="764"/>
              <a:t>- 文書: "[文書]"</a:t>
            </a:r>
            <a:br>
              <a:rPr lang="ja" sz="764"/>
            </a:br>
            <a:r>
              <a:rPr lang="ja" sz="764"/>
              <a:t>—-----------------------------------------------------------------------------------------------------------------------------------------------------------------------------------------------------------------------------------------------------</a:t>
            </a:r>
            <a:endParaRPr sz="764"/>
          </a:p>
          <a:p>
            <a:pPr indent="0" lvl="0" marL="0" rtl="0" algn="l">
              <a:spcBef>
                <a:spcPts val="1200"/>
              </a:spcBef>
              <a:spcAft>
                <a:spcPts val="0"/>
              </a:spcAft>
              <a:buNone/>
            </a:pPr>
            <a:r>
              <a:rPr lang="ja" sz="764"/>
              <a:t>—-----------------------------------------------------------------------------------------------------------------------------------------------------------------------------------------------------------------------------------------------------</a:t>
            </a:r>
            <a:br>
              <a:rPr lang="ja" sz="764"/>
            </a:br>
            <a:r>
              <a:rPr lang="ja" sz="764"/>
              <a:t>思考の連鎖を伴うGPT-3.5 Turboへのプロンプト</a:t>
            </a:r>
            <a:endParaRPr sz="764"/>
          </a:p>
          <a:p>
            <a:pPr indent="0" lvl="0" marL="0" rtl="0" algn="l">
              <a:spcBef>
                <a:spcPts val="1200"/>
              </a:spcBef>
              <a:spcAft>
                <a:spcPts val="1200"/>
              </a:spcAft>
              <a:buNone/>
            </a:pPr>
            <a:r>
              <a:rPr lang="ja" sz="764"/>
              <a:t>与えられた質問に関して、特定の文書が質問に対する正確な情報を持っているかどうかをステップバイステップで考え、「はい」または「いいえ」でのみ回答します。</a:t>
            </a:r>
            <a:br>
              <a:rPr lang="ja" sz="764"/>
            </a:br>
            <a:r>
              <a:rPr lang="ja" sz="764"/>
              <a:t>例:</a:t>
            </a:r>
            <a:br>
              <a:rPr lang="ja" sz="764"/>
            </a:br>
            <a:r>
              <a:rPr lang="ja" sz="764"/>
              <a:t>- 質問: "[質問]"</a:t>
            </a:r>
            <a:br>
              <a:rPr lang="ja" sz="764"/>
            </a:br>
            <a:r>
              <a:rPr lang="ja" sz="764"/>
              <a:t>- 文書: "[文書]"</a:t>
            </a:r>
            <a:br>
              <a:rPr lang="ja" sz="764"/>
            </a:br>
            <a:r>
              <a:rPr lang="ja" sz="764"/>
              <a:t>—-----------------------------------------------------------------------------------------------------------------------------------------------------------------------------------------------------------------------------------------------------</a:t>
            </a:r>
            <a:endParaRPr sz="764"/>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74"/>
          <p:cNvSpPr txBox="1"/>
          <p:nvPr>
            <p:ph idx="1" type="body"/>
          </p:nvPr>
        </p:nvSpPr>
        <p:spPr>
          <a:xfrm>
            <a:off x="0" y="0"/>
            <a:ext cx="9144000" cy="5049600"/>
          </a:xfrm>
          <a:prstGeom prst="rect">
            <a:avLst/>
          </a:prstGeom>
        </p:spPr>
        <p:txBody>
          <a:bodyPr anchorCtr="0" anchor="t" bIns="91425" lIns="91425" spcFirstLastPara="1" rIns="91425" wrap="square" tIns="91425">
            <a:normAutofit fontScale="47500" lnSpcReduction="20000"/>
          </a:bodyPr>
          <a:lstStyle/>
          <a:p>
            <a:pPr indent="0" lvl="0" marL="0" rtl="0" algn="l">
              <a:spcBef>
                <a:spcPts val="0"/>
              </a:spcBef>
              <a:spcAft>
                <a:spcPts val="0"/>
              </a:spcAft>
              <a:buNone/>
            </a:pPr>
            <a:r>
              <a:rPr lang="ja" sz="1200" u="sng"/>
              <a:t>Knowledge-Aware Code Generation with Large Language Models</a:t>
            </a:r>
            <a:r>
              <a:rPr lang="ja" sz="1200" u="sng"/>
              <a:t> 2024</a:t>
            </a:r>
            <a:br>
              <a:rPr lang="ja" sz="1100"/>
            </a:br>
            <a:r>
              <a:rPr lang="ja" sz="1100" u="sng"/>
              <a:t>概要</a:t>
            </a:r>
            <a:br>
              <a:rPr lang="ja" sz="722"/>
            </a:br>
            <a:r>
              <a:rPr lang="ja" sz="764"/>
              <a:t>ChatGPTが以前に遭遇していないプログラミング問題を含む新しいデータセット「CodeF」を構築し、Pythonプログラミング競技問題用の「Knowledge Library」を開発。</a:t>
            </a:r>
            <a:br>
              <a:rPr lang="ja" sz="764"/>
            </a:br>
            <a:r>
              <a:rPr lang="ja" sz="764"/>
              <a:t>Knowledge-Aware Code Generation（KareCoder）の概念を導入し、知識ライブラリからのプロンプトと知識をLLMsのコード生成推論プロセスに統合することで、モデルの理解と問題解決能力を強化しました</a:t>
            </a:r>
            <a:endParaRPr sz="764"/>
          </a:p>
          <a:p>
            <a:pPr indent="0" lvl="0" marL="0" rtl="0" algn="l">
              <a:spcBef>
                <a:spcPts val="1200"/>
              </a:spcBef>
              <a:spcAft>
                <a:spcPts val="0"/>
              </a:spcAft>
              <a:buNone/>
            </a:pPr>
            <a:r>
              <a:rPr lang="ja" sz="1100" u="sng"/>
              <a:t>手法</a:t>
            </a:r>
            <a:br>
              <a:rPr lang="ja" sz="800"/>
            </a:br>
            <a:r>
              <a:rPr lang="ja" sz="813"/>
              <a:t>ナレッジライブラリー(Knowledge Library)</a:t>
            </a:r>
            <a:br>
              <a:rPr lang="ja" sz="813"/>
            </a:br>
            <a:r>
              <a:rPr lang="ja" sz="813"/>
              <a:t>新しいプログラミング問題に対処するために、ChatGPTにアルゴリズムやデータ構造に関する知識を装備する必要があります。この知識は、問題に対処するためのプロンプトの生成中に文脈参照情報として機能します。ナレッジライブラリーは、以下の三つの形式で構成されています：</a:t>
            </a:r>
            <a:br>
              <a:rPr lang="ja" sz="813"/>
            </a:br>
            <a:r>
              <a:rPr lang="ja" sz="813"/>
              <a:t>1. 知識の記述(Knowledge Description): アルゴリズムとデータ構造の知識に関する定義と特性の説明を提供します。この形式のライブラリーを使用することで、ChatGPTは対応するアルゴリズムとデータ構造の基本的な特性と用途を理解し、適切な問題解決のためのプロンプトを生成できます。</a:t>
            </a:r>
            <a:br>
              <a:rPr lang="ja" sz="813"/>
            </a:br>
            <a:r>
              <a:rPr lang="ja" sz="813"/>
              <a:t>2. 知識の擬似コード(Knowledge Pseudo-Code): アルゴリズムとデータ構造の擬似コード説明を提供し、プログラミングの構文を模倣してアルゴリズムとデータ構造に関わるステップと手順を説明します。このライブラリーを探求することで、ChatGPTは対応するプログラミング知識の具体的な実装を理解し、解決策に向けたプロンプトを生成できます。</a:t>
            </a:r>
            <a:br>
              <a:rPr lang="ja" sz="813"/>
            </a:br>
            <a:r>
              <a:rPr lang="ja" sz="813"/>
              <a:t>3. 擬似コードのステップに関する知識(Knowledge Step of Pseudo-Code): アルゴリズムとデータ構造に関連する擬似コードのテキスト形式での段階的説明を提供します。これにより、ChatGPTは自然言語の観点からプログラミング知識のステップと流れを理解できます。</a:t>
            </a:r>
            <a:br>
              <a:rPr lang="ja" sz="813"/>
            </a:br>
            <a:r>
              <a:rPr lang="ja" sz="813"/>
              <a:t>ナレッジライブラリーでは、greedyや動的プログラミングなどの33のアルゴリズムとデータ構造カテゴリーについて、説明、擬似コードの例、擬似コードのステップを提供しています。このコンテンツは、CodeFに補完的であり、コード生成とコード評価の分野でのモデルの訓練に統合することができます​​。</a:t>
            </a:r>
            <a:endParaRPr sz="813"/>
          </a:p>
          <a:p>
            <a:pPr indent="0" lvl="0" marL="0" rtl="0" algn="l">
              <a:spcBef>
                <a:spcPts val="1200"/>
              </a:spcBef>
              <a:spcAft>
                <a:spcPts val="0"/>
              </a:spcAft>
              <a:buNone/>
            </a:pPr>
            <a:r>
              <a:rPr lang="ja" sz="813"/>
              <a:t>KareCoderは、プログラミング問題を解決するための新しい方法です。この方法は二つの段階で構成されています：</a:t>
            </a:r>
            <a:br>
              <a:rPr lang="ja" sz="813"/>
            </a:br>
            <a:r>
              <a:rPr lang="ja" sz="813"/>
              <a:t>1. プロンプトエンジニアリングステージ(Prompt Engineering Stage): この段階では、ChatGPTはプロンプトエンジニアとして、問題を理解し、問題解決に関連するアルゴリズムやデータ構造の知識を学習およびレビューし、問題解決のためのプロンプトを生成します。</a:t>
            </a:r>
            <a:br>
              <a:rPr lang="ja" sz="813"/>
            </a:br>
            <a:r>
              <a:rPr lang="ja" sz="813"/>
              <a:t>プロンプト・エンジニアリング・ステージの入力と出力:入力にはサンプル、新しい問題とそれに対応する知識ライブラリが含まれ、出力は新しい問題に対する知識認識プロンプトです。</a:t>
            </a:r>
            <a:br>
              <a:rPr lang="ja" sz="813"/>
            </a:br>
            <a:r>
              <a:rPr lang="ja" sz="813"/>
              <a:t>1. 問題 (Q):</a:t>
            </a:r>
            <a:br>
              <a:rPr lang="ja" sz="813"/>
            </a:br>
            <a:r>
              <a:rPr lang="ja" sz="813"/>
              <a:t>- 3文字の英文字（大文字および小文字）から成る文字列sがあります。それが「YES」と等しいかどうかをチェックしてください（引用符なし）。ここで、各文字は任意のケースであることが許されます。例えば、「yES」、「Yes」、「yes」などが許容されます。</a:t>
            </a:r>
            <a:br>
              <a:rPr lang="ja" sz="813"/>
            </a:br>
            <a:r>
              <a:rPr lang="ja" sz="813"/>
              <a:t>2. 知識の記述 (K'):</a:t>
            </a:r>
            <a:br>
              <a:rPr lang="ja" sz="813"/>
            </a:br>
            <a:r>
              <a:rPr lang="ja" sz="813"/>
              <a:t>- Brute force（ブルートフォース）: ブルートフォースは、全ての可能な解を徹底的に探索する直接的な問題解決アプローチです。</a:t>
            </a:r>
            <a:br>
              <a:rPr lang="ja" sz="813"/>
            </a:br>
            <a:r>
              <a:rPr lang="ja" sz="813"/>
              <a:t>- Strings（文字列）: 文字列は、コンピュータプログラムでテキストやその他のデータを表現するために使用される文字のシーケンスです。</a:t>
            </a:r>
            <a:br>
              <a:rPr lang="ja" sz="813"/>
            </a:br>
            <a:r>
              <a:rPr lang="ja" sz="813"/>
              <a:t>3. ナレッジアウェアプロンプト (P):</a:t>
            </a:r>
            <a:br>
              <a:rPr lang="ja" sz="813"/>
            </a:br>
            <a:r>
              <a:rPr lang="ja" sz="813"/>
              <a:t>- テストケース文字列sをt回読むループ。</a:t>
            </a:r>
            <a:br>
              <a:rPr lang="ja" sz="813"/>
            </a:br>
            <a:r>
              <a:rPr lang="ja" sz="813"/>
              <a:t>- 組み込み関数lower()を使用して文字列sを小文字に変換。</a:t>
            </a:r>
            <a:br>
              <a:rPr lang="ja" sz="813"/>
            </a:br>
            <a:r>
              <a:rPr lang="ja" sz="813"/>
              <a:t>- 文字列sが「yes」と等しいかどうかをチェック。</a:t>
            </a:r>
            <a:endParaRPr sz="813"/>
          </a:p>
          <a:p>
            <a:pPr indent="0" lvl="0" marL="0" rtl="0" algn="l">
              <a:spcBef>
                <a:spcPts val="1200"/>
              </a:spcBef>
              <a:spcAft>
                <a:spcPts val="0"/>
              </a:spcAft>
              <a:buNone/>
            </a:pPr>
            <a:r>
              <a:rPr lang="ja" sz="813"/>
              <a:t>1. 問題 (Q):</a:t>
            </a:r>
            <a:br>
              <a:rPr lang="ja" sz="813"/>
            </a:br>
            <a:r>
              <a:rPr lang="ja" sz="813"/>
              <a:t>- n行m列のグリッドが与えられます。i行目（1 ≤ 𝑖 ≤ 𝑛）とj列目（1 ≤ 𝑗 ≤ 𝑚）のマスを(i, j)、そこに書かれた数値を𝑎𝑖𝑗とします。全ての数値は1または-1に等しいです。あなたはマス(1, 1)から始め、一度に1マス下または1マス右に動くことができます。マス(n, m)で終わりたいと思います。訪問したすべてのセル（𝑎11および𝑎𝑛𝑚を含む）に書かれた値の合計が0になるように動くことは可能ですか？</a:t>
            </a:r>
            <a:br>
              <a:rPr lang="ja" sz="813"/>
            </a:br>
            <a:r>
              <a:rPr lang="ja" sz="813"/>
              <a:t>2. 知識の記述 (K'):</a:t>
            </a:r>
            <a:br>
              <a:rPr lang="ja" sz="813"/>
            </a:br>
            <a:r>
              <a:rPr lang="ja" sz="813"/>
              <a:t>- DP（動的プログラミング）: 動的プログラミングは、複雑な問題をより小さく、より単純なサブ問題に分割して解く技術です。それは各サブ問題を一度だけ解決し、将来の使用のために解決策をテーブルに格納することを含みます。</a:t>
            </a:r>
            <a:br>
              <a:rPr lang="ja" sz="813"/>
            </a:br>
            <a:r>
              <a:rPr lang="ja" sz="813"/>
              <a:t>3. ナレッジアウェアプロンプト (P):</a:t>
            </a:r>
            <a:br>
              <a:rPr lang="ja" sz="813"/>
            </a:br>
            <a:r>
              <a:rPr lang="ja" sz="813"/>
              <a:t>- m+1の大きさの配列dpをゼロで初期化。# DPの初期化。</a:t>
            </a:r>
            <a:br>
              <a:rPr lang="ja" sz="813"/>
            </a:br>
            <a:r>
              <a:rPr lang="ja" sz="813"/>
              <a:t>- n回ループし、dp[0]をi=0の場合は1に、そうでない場合は0に設定。# DPの境界条件。</a:t>
            </a:r>
            <a:br>
              <a:rPr lang="ja" sz="813"/>
            </a:br>
            <a:r>
              <a:rPr lang="ja" sz="813"/>
              <a:t>- m回ループし、dp[j]、dp[j + 1]、およびa[i][j]の要素に基づいてdp[j + 1]の値を計算。状態遷移を処理するためにここでビットシフト操作が使用されます。# DPの状態転送。</a:t>
            </a:r>
            <a:br>
              <a:rPr lang="ja" sz="813"/>
            </a:br>
            <a:r>
              <a:rPr lang="ja" sz="813"/>
              <a:t>- dp[-1]の(n+m-1)//2ビットをチェックします。1であれば「YES」と印刷し、そうでなければ「NO」と印刷します。# DPの結果チェック。</a:t>
            </a:r>
            <a:endParaRPr sz="813"/>
          </a:p>
          <a:p>
            <a:pPr indent="0" lvl="0" marL="0" rtl="0" algn="l">
              <a:spcBef>
                <a:spcPts val="1200"/>
              </a:spcBef>
              <a:spcAft>
                <a:spcPts val="0"/>
              </a:spcAft>
              <a:buNone/>
            </a:pPr>
            <a:r>
              <a:rPr lang="ja" sz="813"/>
              <a:t>2. コーディングステージ(Coding Stage): この段階では、ChatGPTはコーダーとして、問題を調査し、プロンプトエンジニアによって提供されたプロンプトに基づいて、プログラミング言語でこの解決策を実装します。</a:t>
            </a:r>
            <a:br>
              <a:rPr lang="ja" sz="813"/>
            </a:br>
            <a:r>
              <a:rPr lang="ja" sz="813"/>
              <a:t>KareCoderのワークフローには、タグジェネレーターが組み込まれており、ナレッジライブラリーに基づいてアルゴリズムやデータ構造のタグを生成または修正することができます。これにより、各プログラミング問題をKareCoderの処理フレームワークにシームレスに統合することが可能になります​​。</a:t>
            </a:r>
            <a:br>
              <a:rPr lang="ja" sz="813"/>
            </a:br>
            <a:r>
              <a:rPr lang="ja" sz="813"/>
              <a:t>コーディング・ステージの入力と出力の説明: 入力には、サンプル、新しい問題、およびコードを生成するための対応するプロンプトが含まれます。出力は新しい問題の解決コードです。</a:t>
            </a:r>
            <a:br>
              <a:rPr lang="ja" sz="813"/>
            </a:br>
            <a:r>
              <a:rPr lang="ja" sz="813"/>
              <a:t>1. 問題 (Q):</a:t>
            </a:r>
            <a:br>
              <a:rPr lang="ja" sz="813"/>
            </a:br>
            <a:r>
              <a:rPr lang="ja" sz="813"/>
              <a:t>- 長さ3の文字列sがあり、大文字と小文字の英字で構成されています。それが「YES」と等しいかどうかをチェックしてください（引用符なし）。ここで、各文字は任意のケースであることが許されます。例えば、「yES」、「Yes」、「yes」などが許容されます。</a:t>
            </a:r>
            <a:br>
              <a:rPr lang="ja" sz="813"/>
            </a:br>
            <a:r>
              <a:rPr lang="ja" sz="813"/>
              <a:t>2. ナレッジアウェアプロンプト (P):</a:t>
            </a:r>
            <a:br>
              <a:rPr lang="ja" sz="813"/>
            </a:br>
            <a:r>
              <a:rPr lang="ja" sz="813"/>
              <a:t>- テストケース文字列sをt回読むループ。</a:t>
            </a:r>
            <a:br>
              <a:rPr lang="ja" sz="813"/>
            </a:br>
            <a:r>
              <a:rPr lang="ja" sz="813"/>
              <a:t>- 組み込み関数lower()を使用して文字列sを小文字に変換。</a:t>
            </a:r>
            <a:br>
              <a:rPr lang="ja" sz="813"/>
            </a:br>
            <a:r>
              <a:rPr lang="ja" sz="813"/>
              <a:t>- 文字列sが「yes」と等しいかどうかをチェック。</a:t>
            </a:r>
            <a:br>
              <a:rPr lang="ja" sz="813"/>
            </a:br>
            <a:r>
              <a:rPr lang="ja" sz="813"/>
              <a:t>3. ソリューションコード (C):</a:t>
            </a:r>
            <a:br>
              <a:rPr lang="ja" sz="813"/>
            </a:br>
            <a:r>
              <a:rPr lang="ja" sz="813"/>
              <a:t>for i in range(t):</a:t>
            </a:r>
            <a:br>
              <a:rPr lang="ja" sz="813"/>
            </a:br>
            <a:r>
              <a:rPr lang="ja" sz="813"/>
              <a:t>    s = input()</a:t>
            </a:r>
            <a:br>
              <a:rPr lang="ja" sz="813"/>
            </a:br>
            <a:r>
              <a:rPr lang="ja" sz="813"/>
              <a:t>    s = s.lower()</a:t>
            </a:r>
            <a:br>
              <a:rPr lang="ja" sz="813"/>
            </a:br>
            <a:r>
              <a:rPr lang="ja" sz="813"/>
              <a:t>    print('YES' if s == 'yes' else 'NO')</a:t>
            </a:r>
            <a:endParaRPr sz="813"/>
          </a:p>
          <a:p>
            <a:pPr indent="0" lvl="0" marL="0" rtl="0" algn="l">
              <a:spcBef>
                <a:spcPts val="1200"/>
              </a:spcBef>
              <a:spcAft>
                <a:spcPts val="0"/>
              </a:spcAft>
              <a:buNone/>
            </a:pPr>
            <a:r>
              <a:rPr lang="ja" sz="813"/>
              <a:t>1. 問題 (Q):</a:t>
            </a:r>
            <a:br>
              <a:rPr lang="ja" sz="813"/>
            </a:br>
            <a:r>
              <a:rPr lang="ja" sz="813"/>
              <a:t>- n行m列のグリッドが与えられます。i行目（1 ≤ 𝑖 ≤ 𝑛）とj列目（1 ≤ 𝑗 ≤ 𝑚）のマスを(i, j)、そこに書かれた数値を𝑎𝑖𝑗とします。全ての数値は1または-1に等しいです。</a:t>
            </a:r>
            <a:br>
              <a:rPr lang="ja" sz="813"/>
            </a:br>
            <a:r>
              <a:rPr lang="ja" sz="813"/>
              <a:t>あなたはマス(1, 1)から始め、一度に1マス下または1マス右に動くことができます。マス(n, m)で終わりたいと思います。</a:t>
            </a:r>
            <a:br>
              <a:rPr lang="ja" sz="813"/>
            </a:br>
            <a:r>
              <a:rPr lang="ja" sz="813"/>
              <a:t>訪問したすべてのセル（𝑎11および𝑎𝑛𝑚を含む）に書かれた値の合計が0になるように動くことは可能ですか？</a:t>
            </a:r>
            <a:br>
              <a:rPr lang="ja" sz="813"/>
            </a:br>
            <a:r>
              <a:rPr lang="ja" sz="813"/>
              <a:t>2. ナレッジアウェアプロンプト (P):</a:t>
            </a:r>
            <a:br>
              <a:rPr lang="ja" sz="813"/>
            </a:br>
            <a:r>
              <a:rPr lang="ja" sz="813"/>
              <a:t>- m+1の大きさの配列dpをゼロで初期化。# DPの初期化。</a:t>
            </a:r>
            <a:br>
              <a:rPr lang="ja" sz="813"/>
            </a:br>
            <a:r>
              <a:rPr lang="ja" sz="813"/>
              <a:t>- n回ループし、dp[0]をi=0の場合は1に、そうでない場合は0に設定。# DPの境界条件。</a:t>
            </a:r>
            <a:br>
              <a:rPr lang="ja" sz="813"/>
            </a:br>
            <a:r>
              <a:rPr lang="ja" sz="813"/>
              <a:t>- m回ループし、dp[j]、dp[j + 1]、およびa[i][j]の要素に基づいてdp[j + 1]の値を計算。状態遷移を処理するためにここでビットシフト操作が使用されます。# DPの状態転送。</a:t>
            </a:r>
            <a:br>
              <a:rPr lang="ja" sz="813"/>
            </a:br>
            <a:r>
              <a:rPr lang="ja" sz="813"/>
              <a:t>- dp[-1]の(n+m-1)//2ビットをチェックします。1であれば「YES」と印刷し、そうでなければ「NO」と印刷します。# DPの結果チェック。</a:t>
            </a:r>
            <a:br>
              <a:rPr lang="ja" sz="813"/>
            </a:br>
            <a:r>
              <a:rPr lang="ja" sz="813"/>
              <a:t>3. ソリューションコード (C):</a:t>
            </a:r>
            <a:br>
              <a:rPr lang="ja" sz="813"/>
            </a:br>
            <a:r>
              <a:rPr lang="ja" sz="813"/>
              <a:t>dp = [0] * (m + 1) # DP initialization.</a:t>
            </a:r>
            <a:br>
              <a:rPr lang="ja" sz="813"/>
            </a:br>
            <a:r>
              <a:rPr lang="ja" sz="813"/>
              <a:t>for i in range(n): # DP body.</a:t>
            </a:r>
            <a:br>
              <a:rPr lang="ja" sz="813"/>
            </a:br>
            <a:r>
              <a:rPr lang="ja" sz="813"/>
              <a:t>    dp[0] = int(not i) # DP boundary conditions.</a:t>
            </a:r>
            <a:br>
              <a:rPr lang="ja" sz="813"/>
            </a:br>
            <a:r>
              <a:rPr lang="ja" sz="813"/>
              <a:t>    for j in range(m): # DP status transfer.</a:t>
            </a:r>
            <a:br>
              <a:rPr lang="ja" sz="813"/>
            </a:br>
            <a:r>
              <a:rPr lang="ja" sz="813"/>
              <a:t>        dp[j + 1] = (dp[j] | dp[j + 1]) &lt;&lt; (a[i][j] == -1)</a:t>
            </a:r>
            <a:br>
              <a:rPr lang="ja" sz="813"/>
            </a:br>
            <a:r>
              <a:rPr lang="ja" sz="813"/>
              <a:t>    if dp[-1] &amp; (1 &lt;&lt; ((n + m - 1) // 2)): # DP result check.</a:t>
            </a:r>
            <a:br>
              <a:rPr lang="ja" sz="813"/>
            </a:br>
            <a:r>
              <a:rPr lang="ja" sz="813"/>
              <a:t>        print("YES")</a:t>
            </a:r>
            <a:br>
              <a:rPr lang="ja" sz="813"/>
            </a:br>
            <a:r>
              <a:rPr lang="ja" sz="813"/>
              <a:t>    else:</a:t>
            </a:r>
            <a:br>
              <a:rPr lang="ja" sz="813"/>
            </a:br>
            <a:r>
              <a:rPr lang="ja" sz="813"/>
              <a:t>        print("NO")</a:t>
            </a:r>
            <a:endParaRPr sz="813"/>
          </a:p>
          <a:p>
            <a:pPr indent="0" lvl="0" marL="0" rtl="0" algn="l">
              <a:spcBef>
                <a:spcPts val="1200"/>
              </a:spcBef>
              <a:spcAft>
                <a:spcPts val="1200"/>
              </a:spcAft>
              <a:buNone/>
            </a:pPr>
            <a:r>
              <a:rPr lang="ja" sz="1122" u="sng"/>
              <a:t>結果</a:t>
            </a:r>
            <a:br>
              <a:rPr lang="ja" sz="1122"/>
            </a:br>
            <a:r>
              <a:rPr lang="ja" sz="822"/>
              <a:t>KareCoderは、CodeFおよびAPPSデータセットにおいて、特に新規の問題に対する優れた性能を発揮しました。</a:t>
            </a:r>
            <a:endParaRPr sz="822"/>
          </a:p>
        </p:txBody>
      </p:sp>
      <p:pic>
        <p:nvPicPr>
          <p:cNvPr id="424" name="Google Shape;424;p74"/>
          <p:cNvPicPr preferRelativeResize="0"/>
          <p:nvPr/>
        </p:nvPicPr>
        <p:blipFill>
          <a:blip r:embed="rId3">
            <a:alphaModFix/>
          </a:blip>
          <a:stretch>
            <a:fillRect/>
          </a:stretch>
        </p:blipFill>
        <p:spPr>
          <a:xfrm>
            <a:off x="3993150" y="2850550"/>
            <a:ext cx="4998450" cy="21990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75"/>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AUTOACT: Automatic Agent Learning from Scratch via Self-Planning</a:t>
            </a:r>
            <a:r>
              <a:rPr lang="ja" sz="1200" u="sng"/>
              <a:t> 2024</a:t>
            </a:r>
            <a:endParaRPr sz="1100"/>
          </a:p>
          <a:p>
            <a:pPr indent="0" lvl="0" marL="0" rtl="0" algn="l">
              <a:spcBef>
                <a:spcPts val="1200"/>
              </a:spcBef>
              <a:spcAft>
                <a:spcPts val="0"/>
              </a:spcAft>
              <a:buNone/>
            </a:pPr>
            <a:r>
              <a:rPr lang="ja" sz="1100" u="sng"/>
              <a:t>概要</a:t>
            </a:r>
            <a:br>
              <a:rPr lang="ja" sz="722"/>
            </a:br>
            <a:r>
              <a:rPr lang="ja" sz="764"/>
              <a:t>大規模注釈付きデータや閉鎖ソースモデルからの合成軌跡に依存しない自動エージェント学習フレームワークであるAUTOACTを提案</a:t>
            </a:r>
            <a:br>
              <a:rPr lang="ja" sz="764"/>
            </a:br>
            <a:r>
              <a:rPr lang="ja" sz="764"/>
              <a:t>AUTOACTは限定されたデータとツールライブラリを使用して、人間や強力なクローズドソースモデルの助けを借りずに、自動的に計画軌跡を合成し、タスク情報と合成された軌跡に基づいてサブエージェント群を生成し、タスクを実行します</a:t>
            </a:r>
            <a:br>
              <a:rPr lang="ja" sz="764"/>
            </a:br>
            <a:r>
              <a:rPr lang="ja" sz="764"/>
              <a:t>https://github.com/zjunlp/AutoAct　コードは入ってなかった…</a:t>
            </a:r>
            <a:endParaRPr sz="764"/>
          </a:p>
          <a:p>
            <a:pPr indent="0" lvl="0" marL="0" rtl="0" algn="l">
              <a:spcBef>
                <a:spcPts val="1200"/>
              </a:spcBef>
              <a:spcAft>
                <a:spcPts val="0"/>
              </a:spcAft>
              <a:buNone/>
            </a:pPr>
            <a:r>
              <a:rPr lang="ja" sz="1100" u="sng"/>
              <a:t>手法</a:t>
            </a:r>
            <a:br>
              <a:rPr lang="ja" sz="800"/>
            </a:br>
            <a:r>
              <a:rPr lang="ja" sz="813"/>
              <a:t>AUTOACTは、ユーザー提供の限定データ例から始まり、メタエージェントを使用して</a:t>
            </a:r>
            <a:br>
              <a:rPr lang="ja" sz="813"/>
            </a:br>
            <a:r>
              <a:rPr lang="ja" sz="813"/>
              <a:t>拡張データベースを自己指示によって取得、続いて、準備されたツールライブラリを用いて、</a:t>
            </a:r>
            <a:br>
              <a:rPr lang="ja" sz="813"/>
            </a:br>
            <a:r>
              <a:rPr lang="ja" sz="813"/>
              <a:t>メタエージェントが自動的に計画軌跡を合成し、セル分化に似た労働分担戦略を提案することで、</a:t>
            </a:r>
            <a:br>
              <a:rPr lang="ja" sz="813"/>
            </a:br>
            <a:r>
              <a:rPr lang="ja" sz="813"/>
              <a:t>タスク分解、ツール呼び出し、自己反映の異なる機能を持つ三つのサブエージェントに分化する。</a:t>
            </a:r>
            <a:endParaRPr sz="813"/>
          </a:p>
          <a:p>
            <a:pPr indent="0" lvl="0" marL="0" rtl="0" algn="l">
              <a:spcBef>
                <a:spcPts val="1200"/>
              </a:spcBef>
              <a:spcAft>
                <a:spcPts val="0"/>
              </a:spcAft>
              <a:buNone/>
            </a:pPr>
            <a:r>
              <a:rPr lang="ja" sz="813"/>
              <a:t>図2は、AUTOACTフレームワークの概要を示しています。まず</a:t>
            </a:r>
            <a:br>
              <a:rPr lang="ja" sz="813"/>
            </a:br>
            <a:r>
              <a:rPr lang="ja" sz="813"/>
              <a:t>自己指示（"self-instruct to extend the task database from scratch"）によりタスクデータベースを</a:t>
            </a:r>
            <a:br>
              <a:rPr lang="ja" sz="813"/>
            </a:br>
            <a:r>
              <a:rPr lang="ja" sz="813"/>
              <a:t>ゼロから拡張し、次にMETA-AGENTは自己計画（"self-instruct to planning"）を用いて</a:t>
            </a:r>
            <a:br>
              <a:rPr lang="ja" sz="813"/>
            </a:br>
            <a:r>
              <a:rPr lang="ja" sz="813"/>
              <a:t>自動エージェント学習を行います。これには自動ツール選択（"automatic tool selection"）を行い、</a:t>
            </a:r>
            <a:br>
              <a:rPr lang="ja" sz="813"/>
            </a:br>
            <a:r>
              <a:rPr lang="ja" sz="813"/>
              <a:t>選ばれたツールを使用して軌跡合成（"trajectories synthesis"）します。</a:t>
            </a:r>
            <a:br>
              <a:rPr lang="ja" sz="813"/>
            </a:br>
            <a:r>
              <a:rPr lang="ja" sz="813"/>
              <a:t>次に、合成された軌跡を用いて、META-AGENTはさまざまなサブエージェントに</a:t>
            </a:r>
            <a:br>
              <a:rPr lang="ja" sz="813"/>
            </a:br>
            <a:r>
              <a:rPr lang="ja" sz="813"/>
              <a:t>自己分化（"self-differentiation"）し、それぞれのサブエージェントが特定の役割を担います。</a:t>
            </a:r>
            <a:br>
              <a:rPr lang="ja" sz="813"/>
            </a:br>
            <a:r>
              <a:rPr lang="ja" sz="813"/>
              <a:t>最後に、これらのサブエージェントが協力してグループ計画（"group planning"）を行い、</a:t>
            </a:r>
            <a:br>
              <a:rPr lang="ja" sz="813"/>
            </a:br>
            <a:r>
              <a:rPr lang="ja" sz="813"/>
              <a:t>タスクを達成するためのプロセスを完了します。</a:t>
            </a:r>
            <a:br>
              <a:rPr lang="ja" sz="813"/>
            </a:br>
            <a:r>
              <a:rPr lang="ja" sz="813"/>
              <a:t>自己分化は、LoRAファインチューニングを利用した効率的な学習プロセスです</a:t>
            </a:r>
            <a:br>
              <a:rPr lang="ja" sz="813"/>
            </a:br>
            <a:r>
              <a:rPr lang="ja" sz="813"/>
              <a:t>（"parameter-efficient fine-tuning process to achieve resource-efficient learning"）。</a:t>
            </a:r>
            <a:endParaRPr sz="813"/>
          </a:p>
          <a:p>
            <a:pPr indent="0" lvl="0" marL="0" rtl="0" algn="l">
              <a:spcBef>
                <a:spcPts val="1200"/>
              </a:spcBef>
              <a:spcAft>
                <a:spcPts val="0"/>
              </a:spcAft>
              <a:buNone/>
            </a:pPr>
            <a:r>
              <a:t/>
            </a:r>
            <a:endParaRPr sz="1122" u="sng"/>
          </a:p>
          <a:p>
            <a:pPr indent="0" lvl="0" marL="0" rtl="0" algn="l">
              <a:spcBef>
                <a:spcPts val="1200"/>
              </a:spcBef>
              <a:spcAft>
                <a:spcPts val="0"/>
              </a:spcAft>
              <a:buNone/>
            </a:pPr>
            <a:r>
              <a:t/>
            </a:r>
            <a:endParaRPr sz="1122" u="sng"/>
          </a:p>
          <a:p>
            <a:pPr indent="0" lvl="0" marL="0" rtl="0" algn="l">
              <a:spcBef>
                <a:spcPts val="1200"/>
              </a:spcBef>
              <a:spcAft>
                <a:spcPts val="1200"/>
              </a:spcAft>
              <a:buNone/>
            </a:pPr>
            <a:r>
              <a:rPr lang="ja" sz="1122" u="sng"/>
              <a:t>結果</a:t>
            </a:r>
            <a:br>
              <a:rPr lang="ja" sz="1122"/>
            </a:br>
            <a:r>
              <a:rPr lang="ja" sz="822"/>
              <a:t>AUTOACTは、大規模注釈付きデータや閉鎖ソースモデルに依存せず、明確な労働分担を用いてタスクを自動的に学習する能力を示しました。AUTOACTの現在の実装は、特定のタスクやデータセットに特化しており、他の複雑なタスクや異なる種類のデータセットに対する汎用性や適応性に関してはさらなる検証が必要です。</a:t>
            </a:r>
            <a:endParaRPr sz="822"/>
          </a:p>
        </p:txBody>
      </p:sp>
      <p:pic>
        <p:nvPicPr>
          <p:cNvPr id="430" name="Google Shape;430;p75"/>
          <p:cNvPicPr preferRelativeResize="0"/>
          <p:nvPr/>
        </p:nvPicPr>
        <p:blipFill>
          <a:blip r:embed="rId3">
            <a:alphaModFix/>
          </a:blip>
          <a:stretch>
            <a:fillRect/>
          </a:stretch>
        </p:blipFill>
        <p:spPr>
          <a:xfrm>
            <a:off x="4674575" y="1090225"/>
            <a:ext cx="4469425" cy="33667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76"/>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AUTOACT: Automatic Agent Learning from Scratch via Self-Planning 2024</a:t>
            </a:r>
            <a:endParaRPr sz="1100"/>
          </a:p>
          <a:p>
            <a:pPr indent="0" lvl="0" marL="0" rtl="0" algn="l">
              <a:spcBef>
                <a:spcPts val="1200"/>
              </a:spcBef>
              <a:spcAft>
                <a:spcPts val="0"/>
              </a:spcAft>
              <a:buNone/>
            </a:pPr>
            <a:r>
              <a:rPr lang="ja" sz="764"/>
              <a:t>自己指示（"self-instruct to extend the task database from scratch"）のプロンプト:</a:t>
            </a:r>
            <a:br>
              <a:rPr lang="ja" sz="764"/>
            </a:br>
            <a:r>
              <a:rPr lang="ja" sz="764"/>
              <a:t>「あなたにはQAペア生成器として、以下のように記述されたタスクで使用する高品質な質問を生成してほしいです。</a:t>
            </a:r>
            <a:br>
              <a:rPr lang="ja" sz="764"/>
            </a:br>
            <a:r>
              <a:rPr lang="ja" sz="764"/>
              <a:t>タスク名：[task_name]</a:t>
            </a:r>
            <a:br>
              <a:rPr lang="ja" sz="764"/>
            </a:br>
            <a:r>
              <a:rPr lang="ja" sz="764"/>
              <a:t>タスク説明：[task_description]</a:t>
            </a:r>
            <a:br>
              <a:rPr lang="ja" sz="764"/>
            </a:br>
            <a:r>
              <a:rPr lang="ja" sz="764"/>
              <a:t>ここにいくつかのタスクからのQ&amp;Aペア例があります：</a:t>
            </a:r>
            <a:br>
              <a:rPr lang="ja" sz="764"/>
            </a:br>
            <a:r>
              <a:rPr lang="ja" sz="764"/>
              <a:t>[QA_pairs]</a:t>
            </a:r>
            <a:br>
              <a:rPr lang="ja" sz="764"/>
            </a:br>
            <a:r>
              <a:rPr lang="ja" sz="764"/>
              <a:t>上記の情報と例に模倣して、最終回答に至るまでに複数の推理ステップが必要な、難易度が異なる幅広いトピックをカバーする[gen_num_per_round]個の新しい異なる質問回答ペアを生成してください。フォーマットは以下のようになります：</a:t>
            </a:r>
            <a:br>
              <a:rPr lang="ja" sz="764"/>
            </a:br>
            <a:r>
              <a:rPr lang="ja" sz="764"/>
              <a:t>[one_example]」</a:t>
            </a:r>
            <a:endParaRPr sz="764"/>
          </a:p>
          <a:p>
            <a:pPr indent="0" lvl="0" marL="0" rtl="0" algn="l">
              <a:spcBef>
                <a:spcPts val="1200"/>
              </a:spcBef>
              <a:spcAft>
                <a:spcPts val="0"/>
              </a:spcAft>
              <a:buNone/>
            </a:pPr>
            <a:r>
              <a:rPr lang="ja" sz="764"/>
              <a:t>自動ツール選択（"automatic tool selection"）のプロンプト:</a:t>
            </a:r>
            <a:br>
              <a:rPr lang="ja" sz="764"/>
            </a:br>
            <a:r>
              <a:rPr lang="ja" sz="764"/>
              <a:t>「複雑なタスクを成功裏に完了するには、通常、三種類のエージェントの協力が必要です：</a:t>
            </a:r>
            <a:br>
              <a:rPr lang="ja" sz="764"/>
            </a:br>
            <a:r>
              <a:rPr lang="ja" sz="764"/>
              <a:t>1. プランエージェント。このエージェントはベンチマークの具体的な実行プロセスを計画し、他の専門言語モデルをいつ呼び出すかを決定することで、与えられたタスクを解決します；</a:t>
            </a:r>
            <a:br>
              <a:rPr lang="ja" sz="764"/>
            </a:br>
            <a:r>
              <a:rPr lang="ja" sz="764"/>
              <a:t>2. ツールエージェント。このエージェントは、タスクに取り組む際に特定のツールをどのように使用するかを決定します。ツールには、タスク環境内のインタラクティブツールや外部ツールやモデルが含まれます。ツールエージェントには、柔軟に選択できるさまざまなツールが含まれています；</a:t>
            </a:r>
            <a:br>
              <a:rPr lang="ja" sz="764"/>
            </a:br>
            <a:r>
              <a:rPr lang="ja" sz="764"/>
              <a:t>3. リフレクトエージェント。このエージェントは歴史的情報と回答を反映して、応答が提供されたクエリと一致しているかを評価します。</a:t>
            </a:r>
            <a:br>
              <a:rPr lang="ja" sz="764"/>
            </a:br>
            <a:r>
              <a:rPr lang="ja" sz="764"/>
              <a:t>何よりも、ツールエージェントには柔軟に選択できる多くのツールが含まれています。あなたのタスクは、与えられたタスクを解決するために3つのツールライブラリからツールを選択することです。すべてのツールは言語モデルに基づいており、その入力と出力はテキストでなければなりません。あなたは追加の出力なしに、順番にツールの名前と説明のみを提供する必要があります。</a:t>
            </a:r>
            <a:br>
              <a:rPr lang="ja" sz="764"/>
            </a:br>
            <a:r>
              <a:rPr lang="ja" sz="764"/>
              <a:t>タスクプロンプトテンプレート</a:t>
            </a:r>
            <a:br>
              <a:rPr lang="ja" sz="764"/>
            </a:br>
            <a:r>
              <a:rPr lang="ja" sz="764"/>
              <a:t>以下は、与えられたタスク名と説明であり、上記のルールに従ってツールライブラリから対応する3つのツールを一行に一つのツールの形式で選択する必要があります。</a:t>
            </a:r>
            <a:br>
              <a:rPr lang="ja" sz="764"/>
            </a:br>
            <a:r>
              <a:rPr lang="ja" sz="764"/>
              <a:t>タスク名：[task_name]</a:t>
            </a:r>
            <a:br>
              <a:rPr lang="ja" sz="764"/>
            </a:br>
            <a:r>
              <a:rPr lang="ja" sz="764"/>
              <a:t>タスク説明：[task_description]</a:t>
            </a:r>
            <a:br>
              <a:rPr lang="ja" sz="764"/>
            </a:br>
            <a:r>
              <a:rPr lang="ja" sz="764"/>
              <a:t>ツールライブラリ：[list_of_tools]」</a:t>
            </a:r>
            <a:endParaRPr sz="764"/>
          </a:p>
          <a:p>
            <a:pPr indent="0" lvl="0" marL="0" rtl="0" algn="l">
              <a:spcBef>
                <a:spcPts val="1200"/>
              </a:spcBef>
              <a:spcAft>
                <a:spcPts val="1200"/>
              </a:spcAft>
              <a:buNone/>
            </a:pPr>
            <a:r>
              <a:rPr lang="ja" sz="764"/>
              <a:t>軌跡合成（"trajectories synthesis"）のプロンプト:</a:t>
            </a:r>
            <a:br>
              <a:rPr lang="ja" sz="764"/>
            </a:br>
            <a:r>
              <a:rPr lang="ja" sz="764"/>
              <a:t>「あなたにはタスクで熟練した質問回答者として優れることを期待しています。</a:t>
            </a:r>
            <a:br>
              <a:rPr lang="ja" sz="764"/>
            </a:br>
            <a:r>
              <a:rPr lang="ja" sz="764"/>
              <a:t>タスク名：[task_name]</a:t>
            </a:r>
            <a:br>
              <a:rPr lang="ja" sz="764"/>
            </a:br>
            <a:r>
              <a:rPr lang="ja" sz="764"/>
              <a:t>タスク説明：[task_description]</a:t>
            </a:r>
            <a:br>
              <a:rPr lang="ja" sz="764"/>
            </a:br>
            <a:r>
              <a:rPr lang="ja" sz="764"/>
              <a:t>考え、行動、観察のステップを交えながら、質問応答タスクを解決してください。</a:t>
            </a:r>
            <a:br>
              <a:rPr lang="ja" sz="764"/>
            </a:br>
            <a:r>
              <a:rPr lang="ja" sz="764"/>
              <a:t>考えは現状について推理することができ、行動には[action_num]タイプがあります：</a:t>
            </a:r>
            <a:br>
              <a:rPr lang="ja" sz="764"/>
            </a:br>
            <a:r>
              <a:rPr lang="ja" sz="764"/>
              <a:t>自動ツール選択から選ばれた行動リスト[name, definition , usage]</a:t>
            </a:r>
            <a:br>
              <a:rPr lang="ja" sz="764"/>
            </a:br>
            <a:r>
              <a:rPr lang="ja" sz="764"/>
              <a:t>質問：[question][scratchpad]」</a:t>
            </a:r>
            <a:endParaRPr sz="764"/>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77"/>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ReAct: Synergizing Reasoning and Acting in Language Models</a:t>
            </a:r>
            <a:r>
              <a:rPr lang="ja" sz="1200" u="sng"/>
              <a:t> 2023</a:t>
            </a:r>
            <a:endParaRPr sz="1100"/>
          </a:p>
          <a:p>
            <a:pPr indent="0" lvl="0" marL="0" rtl="0" algn="l">
              <a:spcBef>
                <a:spcPts val="1200"/>
              </a:spcBef>
              <a:spcAft>
                <a:spcPts val="0"/>
              </a:spcAft>
              <a:buNone/>
            </a:pPr>
            <a:r>
              <a:rPr lang="ja" sz="1100" u="sng"/>
              <a:t>概要</a:t>
            </a:r>
            <a:br>
              <a:rPr lang="ja" sz="722"/>
            </a:br>
            <a:r>
              <a:rPr lang="ja" sz="764"/>
              <a:t>LLMに目的の達成に必要なタスクを検討・認識(Reasoning)させ、外部APIを使用(Act)して結果をプロンプトに付与して回答させる方法</a:t>
            </a:r>
            <a:br>
              <a:rPr lang="ja" sz="764"/>
            </a:br>
            <a:r>
              <a:rPr lang="ja" sz="764"/>
              <a:t>特に、HotpotQAとFeverの問題解決タスクや、ALFWorldとWebShopのインタラクティブ意思決定ベンチマークで、最先端のベースラインを上回る効果を示しました。</a:t>
            </a:r>
            <a:br>
              <a:rPr lang="ja" sz="764"/>
            </a:br>
            <a:r>
              <a:rPr lang="ja" sz="764"/>
              <a:t>https://react-lm.github.io/</a:t>
            </a:r>
            <a:endParaRPr sz="764"/>
          </a:p>
          <a:p>
            <a:pPr indent="0" lvl="0" marL="0" rtl="0" algn="l">
              <a:spcBef>
                <a:spcPts val="1200"/>
              </a:spcBef>
              <a:spcAft>
                <a:spcPts val="0"/>
              </a:spcAft>
              <a:buNone/>
            </a:pPr>
            <a:r>
              <a:rPr lang="ja" sz="1100" u="sng"/>
              <a:t>手法</a:t>
            </a:r>
            <a:br>
              <a:rPr lang="ja" sz="800"/>
            </a:br>
            <a:r>
              <a:rPr lang="ja" sz="813"/>
              <a:t>ReActは、推論トレースとタスク固有の推論と行動を交互に生成することで、モデルが計画を誘導、追跡、更新し、例外を処理するのを助けることを目指します。</a:t>
            </a:r>
            <a:br>
              <a:rPr lang="ja" sz="813"/>
            </a:br>
            <a:r>
              <a:rPr lang="ja" sz="813"/>
              <a:t>このアプローチは、HotpotQA（質問応答）とFever（事実検証）のタスク、およびALFWorldとWebShopの二つのインタラクティブ意思決定ベンチマークで評価されました。</a:t>
            </a:r>
            <a:endParaRPr sz="813"/>
          </a:p>
          <a:p>
            <a:pPr indent="0" lvl="0" marL="0" rtl="0" algn="l">
              <a:spcBef>
                <a:spcPts val="1200"/>
              </a:spcBef>
              <a:spcAft>
                <a:spcPts val="1200"/>
              </a:spcAft>
              <a:buNone/>
            </a:pPr>
            <a:r>
              <a:rPr lang="ja" sz="1122" u="sng"/>
              <a:t>結果</a:t>
            </a:r>
            <a:br>
              <a:rPr lang="ja" sz="1122"/>
            </a:br>
            <a:r>
              <a:rPr lang="ja" sz="822"/>
              <a:t> ReActの効果は、推論トレースを活用することで、モデルがより人間らしいタスク解決軌跡を生成し、理解と信頼性を向上させることにあります。また、ReActは、言語と行動の間のシナジーを促進し、モデルが外部ソースからの追加情報を取り入れることを可能にします。</a:t>
            </a:r>
            <a:br>
              <a:rPr lang="ja" sz="822"/>
            </a:br>
            <a:r>
              <a:rPr lang="ja" sz="822"/>
              <a:t>ReActは、質問応答、事実検証、インタラクティブな意思決定タスクなど、さまざまな言語と決定作成タスクに適用可能であり、モデルの解釈可能性、信頼性、診断可能性を高めることができます。</a:t>
            </a:r>
            <a:endParaRPr sz="822"/>
          </a:p>
        </p:txBody>
      </p:sp>
      <p:pic>
        <p:nvPicPr>
          <p:cNvPr id="441" name="Google Shape;441;p77"/>
          <p:cNvPicPr preferRelativeResize="0"/>
          <p:nvPr/>
        </p:nvPicPr>
        <p:blipFill>
          <a:blip r:embed="rId3">
            <a:alphaModFix/>
          </a:blip>
          <a:stretch>
            <a:fillRect/>
          </a:stretch>
        </p:blipFill>
        <p:spPr>
          <a:xfrm>
            <a:off x="64750" y="3084150"/>
            <a:ext cx="6392699" cy="17230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78"/>
          <p:cNvSpPr txBox="1"/>
          <p:nvPr>
            <p:ph idx="1" type="body"/>
          </p:nvPr>
        </p:nvSpPr>
        <p:spPr>
          <a:xfrm>
            <a:off x="0" y="0"/>
            <a:ext cx="9144000" cy="5049600"/>
          </a:xfrm>
          <a:prstGeom prst="rect">
            <a:avLst/>
          </a:prstGeom>
        </p:spPr>
        <p:txBody>
          <a:bodyPr anchorCtr="0" anchor="t" bIns="91425" lIns="91425" spcFirstLastPara="1" rIns="91425" wrap="square" tIns="91425">
            <a:normAutofit fontScale="55000" lnSpcReduction="20000"/>
          </a:bodyPr>
          <a:lstStyle/>
          <a:p>
            <a:pPr indent="0" lvl="0" marL="0" rtl="0" algn="l">
              <a:lnSpc>
                <a:spcPct val="100000"/>
              </a:lnSpc>
              <a:spcBef>
                <a:spcPts val="0"/>
              </a:spcBef>
              <a:spcAft>
                <a:spcPts val="0"/>
              </a:spcAft>
              <a:buNone/>
            </a:pPr>
            <a:r>
              <a:rPr lang="ja" sz="1200" u="sng"/>
              <a:t>Self-Contrast: Better Reflection Through Inconsistent Solving Perspectives 2024</a:t>
            </a:r>
            <a:endParaRPr sz="1100"/>
          </a:p>
          <a:p>
            <a:pPr indent="0" lvl="0" marL="0" rtl="0" algn="l">
              <a:lnSpc>
                <a:spcPct val="100000"/>
              </a:lnSpc>
              <a:spcBef>
                <a:spcPts val="1200"/>
              </a:spcBef>
              <a:spcAft>
                <a:spcPts val="0"/>
              </a:spcAft>
              <a:buNone/>
            </a:pPr>
            <a:r>
              <a:rPr lang="ja" sz="1100" u="sng"/>
              <a:t>概要</a:t>
            </a:r>
            <a:br>
              <a:rPr lang="ja" sz="722"/>
            </a:br>
            <a:r>
              <a:rPr lang="ja" sz="764"/>
              <a:t>内省能力に焦点を当て、外部フィードバックがない場合にLLMの内省が不安定になることを示しています。自己評価に基づくフィードバックの品質が主な問題であり、LLMが過信または高いランダム性を示すことがあります。これを解決するために、「Self-Contrast」手法を提案し、異なる解決視点を探求し、それらの違いを対比して、不一致を解消することでLLMの反省を促します。</a:t>
            </a:r>
            <a:endParaRPr sz="764"/>
          </a:p>
          <a:p>
            <a:pPr indent="0" lvl="0" marL="0" rtl="0" algn="l">
              <a:lnSpc>
                <a:spcPct val="100000"/>
              </a:lnSpc>
              <a:spcBef>
                <a:spcPts val="1200"/>
              </a:spcBef>
              <a:spcAft>
                <a:spcPts val="0"/>
              </a:spcAft>
              <a:buNone/>
            </a:pPr>
            <a:r>
              <a:rPr lang="ja" sz="1100" u="sng"/>
              <a:t>手法</a:t>
            </a:r>
            <a:br>
              <a:rPr lang="ja" sz="800"/>
            </a:br>
            <a:r>
              <a:rPr lang="ja" sz="813"/>
              <a:t>Self-Contrastは、異なる視点から問題を解決するためのプロンプトを自動生成し、生成された解答間の差異を対比して、不一致を特定し、それに基づいてLLMが自己反省を行うプロセスです。この手法は、多様な視点を生成し、それらの違いを比較することにより、より正確な自己修正を可能にします。</a:t>
            </a:r>
            <a:endParaRPr sz="813"/>
          </a:p>
          <a:p>
            <a:pPr indent="0" lvl="0" marL="0" rtl="0" algn="l">
              <a:lnSpc>
                <a:spcPct val="100000"/>
              </a:lnSpc>
              <a:spcBef>
                <a:spcPts val="1200"/>
              </a:spcBef>
              <a:spcAft>
                <a:spcPts val="0"/>
              </a:spcAft>
              <a:buNone/>
            </a:pPr>
            <a:r>
              <a:rPr lang="ja" sz="813"/>
              <a:t>Baseline Promptsには、標準プロンプトとCoTプロンプト、自己整合性ベースライン用のシンプルなプロンプトが使用されます。各実験は10回実行され、その結果の平均が取られます。</a:t>
            </a:r>
            <a:br>
              <a:rPr lang="ja" sz="813"/>
            </a:br>
            <a:r>
              <a:rPr lang="ja" sz="813"/>
              <a:t>数学推論：あなたは数学の先生です。数学の問題を一歩ずつ解決しましょう。問題は{input}です。</a:t>
            </a:r>
            <a:br>
              <a:rPr lang="ja" sz="813"/>
            </a:br>
            <a:r>
              <a:rPr lang="ja" sz="813"/>
              <a:t>創造的翻訳：あなたは翻訳の専門家です。中国語を正確に英語に翻訳してください。中国語の文は{input}です。</a:t>
            </a:r>
            <a:endParaRPr sz="813"/>
          </a:p>
          <a:p>
            <a:pPr indent="0" lvl="0" marL="0" rtl="0" algn="l">
              <a:lnSpc>
                <a:spcPct val="100000"/>
              </a:lnSpc>
              <a:spcBef>
                <a:spcPts val="1200"/>
              </a:spcBef>
              <a:spcAft>
                <a:spcPts val="0"/>
              </a:spcAft>
              <a:buNone/>
            </a:pPr>
            <a:r>
              <a:rPr lang="ja" sz="813"/>
              <a:t>自己反映用プロンプトでは、自己反映ベースライン用に10のプロンプトが設計されています。各実験は初期反応-評価-修正のパターンに従います。初期反応のプロンプトは、前の実験（標準プロンプト）と一致しています。</a:t>
            </a:r>
            <a:endParaRPr sz="813"/>
          </a:p>
          <a:p>
            <a:pPr indent="0" lvl="0" marL="0" rtl="0" algn="l">
              <a:lnSpc>
                <a:spcPct val="100000"/>
              </a:lnSpc>
              <a:spcBef>
                <a:spcPts val="1200"/>
              </a:spcBef>
              <a:spcAft>
                <a:spcPts val="0"/>
              </a:spcAft>
              <a:buNone/>
            </a:pPr>
            <a:r>
              <a:rPr lang="ja" sz="813"/>
              <a:t>1:</a:t>
            </a:r>
            <a:br>
              <a:rPr lang="ja" sz="813"/>
            </a:br>
            <a:r>
              <a:rPr lang="ja" sz="813"/>
              <a:t>評価：前の回答を慎重に検討し、正確性について詳細なフィードバックを提供してください。</a:t>
            </a:r>
            <a:br>
              <a:rPr lang="ja" sz="813"/>
            </a:br>
            <a:r>
              <a:rPr lang="ja" sz="813"/>
              <a:t>修正：フィードバックに基づいて前の回答を改善してください。</a:t>
            </a:r>
            <a:endParaRPr sz="813"/>
          </a:p>
          <a:p>
            <a:pPr indent="0" lvl="0" marL="0" rtl="0" algn="l">
              <a:lnSpc>
                <a:spcPct val="100000"/>
              </a:lnSpc>
              <a:spcBef>
                <a:spcPts val="1200"/>
              </a:spcBef>
              <a:spcAft>
                <a:spcPts val="0"/>
              </a:spcAft>
              <a:buNone/>
            </a:pPr>
            <a:r>
              <a:rPr lang="ja" sz="813"/>
              <a:t>2:</a:t>
            </a:r>
            <a:br>
              <a:rPr lang="ja" sz="813"/>
            </a:br>
            <a:r>
              <a:rPr lang="ja" sz="813"/>
              <a:t>評価：以前の回答をエラーがないかどうか確認し、詳細なフィードバックを提供してください。</a:t>
            </a:r>
            <a:br>
              <a:rPr lang="ja" sz="813"/>
            </a:br>
            <a:r>
              <a:rPr lang="ja" sz="813"/>
              <a:t>修正：フィードバックに基づいて前の回答を改善してください。質問がなければ、前の解決策を繰り返してください。</a:t>
            </a:r>
            <a:endParaRPr sz="813"/>
          </a:p>
          <a:p>
            <a:pPr indent="0" lvl="0" marL="0" rtl="0" algn="l">
              <a:lnSpc>
                <a:spcPct val="100000"/>
              </a:lnSpc>
              <a:spcBef>
                <a:spcPts val="1200"/>
              </a:spcBef>
              <a:spcAft>
                <a:spcPts val="0"/>
              </a:spcAft>
              <a:buNone/>
            </a:pPr>
            <a:r>
              <a:rPr lang="ja" sz="813"/>
              <a:t>3:</a:t>
            </a:r>
            <a:br>
              <a:rPr lang="ja" sz="813"/>
            </a:br>
            <a:r>
              <a:rPr lang="ja" sz="813"/>
              <a:t>評価：前の回答が正しいかどうか、もし間違っていればどこが間違っているか指摘してください。</a:t>
            </a:r>
            <a:br>
              <a:rPr lang="ja" sz="813"/>
            </a:br>
            <a:r>
              <a:rPr lang="ja" sz="813"/>
              <a:t>修正：前の回答を改善してください。</a:t>
            </a:r>
            <a:endParaRPr sz="813"/>
          </a:p>
          <a:p>
            <a:pPr indent="0" lvl="0" marL="0" rtl="0" algn="l">
              <a:lnSpc>
                <a:spcPct val="100000"/>
              </a:lnSpc>
              <a:spcBef>
                <a:spcPts val="1200"/>
              </a:spcBef>
              <a:spcAft>
                <a:spcPts val="0"/>
              </a:spcAft>
              <a:buNone/>
            </a:pPr>
            <a:r>
              <a:rPr lang="ja" sz="813"/>
              <a:t>4:</a:t>
            </a:r>
            <a:br>
              <a:rPr lang="ja" sz="813"/>
            </a:br>
            <a:r>
              <a:rPr lang="ja" sz="813"/>
              <a:t>評価：前の回答の品質を慎重に評価し、何か適切ではないと感じる点を指摘してください。</a:t>
            </a:r>
            <a:br>
              <a:rPr lang="ja" sz="813"/>
            </a:br>
            <a:r>
              <a:rPr lang="ja" sz="813"/>
              <a:t>修正：フィードバックのコメントを慎重に考慮し、答えを再生成してください。</a:t>
            </a:r>
            <a:endParaRPr sz="813"/>
          </a:p>
          <a:p>
            <a:pPr indent="0" lvl="0" marL="0" rtl="0" algn="l">
              <a:lnSpc>
                <a:spcPct val="100000"/>
              </a:lnSpc>
              <a:spcBef>
                <a:spcPts val="1200"/>
              </a:spcBef>
              <a:spcAft>
                <a:spcPts val="0"/>
              </a:spcAft>
              <a:buNone/>
            </a:pPr>
            <a:r>
              <a:rPr lang="ja" sz="813"/>
              <a:t>5:</a:t>
            </a:r>
            <a:br>
              <a:rPr lang="ja" sz="813"/>
            </a:br>
            <a:r>
              <a:rPr lang="ja" sz="813"/>
              <a:t>評価：前の回答にエラーがないかダブルチェックしてください。エラーがあれば、それを指摘してください。</a:t>
            </a:r>
            <a:br>
              <a:rPr lang="ja" sz="813"/>
            </a:br>
            <a:r>
              <a:rPr lang="ja" sz="813"/>
              <a:t>修正：フィードバックを注意深く読み、回答を改善してください。</a:t>
            </a:r>
            <a:endParaRPr sz="813"/>
          </a:p>
          <a:p>
            <a:pPr indent="0" lvl="0" marL="0" rtl="0" algn="l">
              <a:lnSpc>
                <a:spcPct val="100000"/>
              </a:lnSpc>
              <a:spcBef>
                <a:spcPts val="1200"/>
              </a:spcBef>
              <a:spcAft>
                <a:spcPts val="0"/>
              </a:spcAft>
              <a:buNone/>
            </a:pPr>
            <a:r>
              <a:rPr lang="ja" sz="813"/>
              <a:t>6:</a:t>
            </a:r>
            <a:br>
              <a:rPr lang="ja" sz="813"/>
            </a:br>
            <a:r>
              <a:rPr lang="ja" sz="813"/>
              <a:t>評価：前の回答に何か間違いがあったかもしれないので、ダブルチェックして間違いを見つけてください。全くエラーがないと思ったら、「完全に正しい」とだけ返信してください。</a:t>
            </a:r>
            <a:br>
              <a:rPr lang="ja" sz="813"/>
            </a:br>
            <a:r>
              <a:rPr lang="ja" sz="813"/>
              <a:t>修正：回答を改善してください。受け入れられると思うなら、最後の回答を繰り返してください。</a:t>
            </a:r>
            <a:endParaRPr sz="813"/>
          </a:p>
          <a:p>
            <a:pPr indent="0" lvl="0" marL="0" rtl="0" algn="l">
              <a:lnSpc>
                <a:spcPct val="100000"/>
              </a:lnSpc>
              <a:spcBef>
                <a:spcPts val="1200"/>
              </a:spcBef>
              <a:spcAft>
                <a:spcPts val="0"/>
              </a:spcAft>
              <a:buNone/>
            </a:pPr>
            <a:r>
              <a:rPr lang="ja" sz="813"/>
              <a:t>7:</a:t>
            </a:r>
            <a:br>
              <a:rPr lang="ja" sz="813"/>
            </a:br>
            <a:r>
              <a:rPr lang="ja" sz="813"/>
              <a:t>評価：前の回答が質問に合っているか確認してください。合わない場合は指摘してください。</a:t>
            </a:r>
            <a:br>
              <a:rPr lang="ja" sz="813"/>
            </a:br>
            <a:r>
              <a:rPr lang="ja" sz="813"/>
              <a:t>修正：フィードバックに基づいて回答を改善してください。フィードバックが完璧でない何かを指摘している場合は、それを修正してください。</a:t>
            </a:r>
            <a:endParaRPr sz="813"/>
          </a:p>
          <a:p>
            <a:pPr indent="0" lvl="0" marL="0" rtl="0" algn="l">
              <a:lnSpc>
                <a:spcPct val="100000"/>
              </a:lnSpc>
              <a:spcBef>
                <a:spcPts val="1200"/>
              </a:spcBef>
              <a:spcAft>
                <a:spcPts val="0"/>
              </a:spcAft>
              <a:buNone/>
            </a:pPr>
            <a:r>
              <a:rPr lang="ja" sz="813"/>
              <a:t>8:</a:t>
            </a:r>
            <a:br>
              <a:rPr lang="ja" sz="813"/>
            </a:br>
            <a:r>
              <a:rPr lang="ja" sz="813"/>
              <a:t>評価：あなたの回答が問題に対処しているかどうかを検討してください。そうでない場合やエラーがある場合は指摘してください。</a:t>
            </a:r>
            <a:br>
              <a:rPr lang="ja" sz="813"/>
            </a:br>
            <a:r>
              <a:rPr lang="ja" sz="813"/>
              <a:t>修正：フィードバックに基づいて反映し、回答を改善してください。</a:t>
            </a:r>
            <a:endParaRPr sz="813"/>
          </a:p>
          <a:p>
            <a:pPr indent="0" lvl="0" marL="0" rtl="0" algn="l">
              <a:lnSpc>
                <a:spcPct val="100000"/>
              </a:lnSpc>
              <a:spcBef>
                <a:spcPts val="1200"/>
              </a:spcBef>
              <a:spcAft>
                <a:spcPts val="0"/>
              </a:spcAft>
              <a:buNone/>
            </a:pPr>
            <a:r>
              <a:rPr lang="ja" sz="813"/>
              <a:t>9:</a:t>
            </a:r>
            <a:br>
              <a:rPr lang="ja" sz="813"/>
            </a:br>
            <a:r>
              <a:rPr lang="ja" sz="813"/>
              <a:t>評価：前の回答が問題を解決しているかどうかを詳細に評価し、フィードバックを提供してください。</a:t>
            </a:r>
            <a:br>
              <a:rPr lang="ja" sz="813"/>
            </a:br>
            <a:r>
              <a:rPr lang="ja" sz="813"/>
              <a:t>修正：フィードバックに基づいて回答を改善してください。</a:t>
            </a:r>
            <a:endParaRPr sz="813"/>
          </a:p>
          <a:p>
            <a:pPr indent="0" lvl="0" marL="0" rtl="0" algn="l">
              <a:lnSpc>
                <a:spcPct val="100000"/>
              </a:lnSpc>
              <a:spcBef>
                <a:spcPts val="1200"/>
              </a:spcBef>
              <a:spcAft>
                <a:spcPts val="0"/>
              </a:spcAft>
              <a:buNone/>
            </a:pPr>
            <a:r>
              <a:rPr lang="ja" sz="813"/>
              <a:t>10:</a:t>
            </a:r>
            <a:br>
              <a:rPr lang="ja" sz="813"/>
            </a:br>
            <a:r>
              <a:rPr lang="ja" sz="813"/>
              <a:t>評価：前の回答の正確性とさらに強化できるかどうかをチェックしてください。</a:t>
            </a:r>
            <a:br>
              <a:rPr lang="ja" sz="813"/>
            </a:br>
            <a:r>
              <a:rPr lang="ja" sz="813"/>
              <a:t>修正：フィードバックに基づいて回答をさらに改善してください。必要でないと感じる場合は、前の回答を再述してください。</a:t>
            </a:r>
            <a:endParaRPr sz="813"/>
          </a:p>
          <a:p>
            <a:pPr indent="0" lvl="0" marL="0" rtl="0" algn="l">
              <a:lnSpc>
                <a:spcPct val="100000"/>
              </a:lnSpc>
              <a:spcBef>
                <a:spcPts val="1200"/>
              </a:spcBef>
              <a:spcAft>
                <a:spcPts val="1200"/>
              </a:spcAft>
              <a:buNone/>
            </a:pPr>
            <a:r>
              <a:rPr lang="ja" sz="1122" u="sng"/>
              <a:t>結果</a:t>
            </a:r>
            <a:br>
              <a:rPr lang="ja" sz="1122"/>
            </a:br>
            <a:r>
              <a:rPr lang="ja" sz="822"/>
              <a:t>実験では、数理推論タスクと翻訳タスクの両方でSelf-Contrastの有効性を示しました。Self-Contrastを使用した場合、標準的な自己反省よりも有意に改善された結果が得られ、LLMがより正確な自己修正を行うことができました。</a:t>
            </a:r>
            <a:endParaRPr sz="822"/>
          </a:p>
        </p:txBody>
      </p:sp>
      <p:pic>
        <p:nvPicPr>
          <p:cNvPr id="447" name="Google Shape;447;p78"/>
          <p:cNvPicPr preferRelativeResize="0"/>
          <p:nvPr/>
        </p:nvPicPr>
        <p:blipFill>
          <a:blip r:embed="rId3">
            <a:alphaModFix/>
          </a:blip>
          <a:stretch>
            <a:fillRect/>
          </a:stretch>
        </p:blipFill>
        <p:spPr>
          <a:xfrm>
            <a:off x="4878275" y="1386250"/>
            <a:ext cx="4119200" cy="29135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79"/>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Deductive Beam Search: Decoding Deducible Rationale for Chain-of-Thought Reasoning</a:t>
            </a:r>
            <a:r>
              <a:rPr lang="ja" sz="1200" u="sng"/>
              <a:t> 2024</a:t>
            </a:r>
            <a:endParaRPr sz="1100"/>
          </a:p>
          <a:p>
            <a:pPr indent="0" lvl="0" marL="0" rtl="0" algn="l">
              <a:lnSpc>
                <a:spcPct val="100000"/>
              </a:lnSpc>
              <a:spcBef>
                <a:spcPts val="1200"/>
              </a:spcBef>
              <a:spcAft>
                <a:spcPts val="0"/>
              </a:spcAft>
              <a:buNone/>
            </a:pPr>
            <a:r>
              <a:rPr lang="ja" sz="1100" u="sng"/>
              <a:t>概要</a:t>
            </a:r>
            <a:br>
              <a:rPr lang="ja" sz="722"/>
            </a:br>
            <a:r>
              <a:rPr lang="ja" sz="764"/>
              <a:t>推論の中間ステップでの誤りに対応するDeductive Beam Search (DBS)を提案。CoT推論と演繹推論を統合し、ステップごとのビームサーチを活用することで結果を向上させます</a:t>
            </a:r>
            <a:endParaRPr sz="764"/>
          </a:p>
          <a:p>
            <a:pPr indent="0" lvl="0" marL="0" rtl="0" algn="l">
              <a:lnSpc>
                <a:spcPct val="100000"/>
              </a:lnSpc>
              <a:spcBef>
                <a:spcPts val="1200"/>
              </a:spcBef>
              <a:spcAft>
                <a:spcPts val="0"/>
              </a:spcAft>
              <a:buNone/>
            </a:pPr>
            <a:r>
              <a:rPr lang="ja" sz="1100" u="sng"/>
              <a:t>手法</a:t>
            </a:r>
            <a:br>
              <a:rPr lang="ja" sz="800"/>
            </a:br>
            <a:r>
              <a:rPr lang="ja" sz="813"/>
              <a:t>DBSの具体的なプロセスは以下になります</a:t>
            </a:r>
            <a:br>
              <a:rPr lang="ja" sz="813"/>
            </a:br>
            <a:r>
              <a:rPr lang="ja" sz="813"/>
              <a:t>1. 初期化: 最初の推論ステップを生成します。</a:t>
            </a:r>
            <a:br>
              <a:rPr lang="ja" sz="813"/>
            </a:br>
            <a:r>
              <a:rPr lang="ja" sz="813"/>
              <a:t>2. ビームサーチ: 各推論ステップで、可能な続きの推論を複数生成し、</a:t>
            </a:r>
            <a:br>
              <a:rPr lang="ja" sz="813"/>
            </a:br>
            <a:r>
              <a:rPr lang="ja" sz="813"/>
              <a:t>それらを評価します。</a:t>
            </a:r>
            <a:br>
              <a:rPr lang="ja" sz="813"/>
            </a:br>
            <a:r>
              <a:rPr lang="ja" sz="813"/>
              <a:t>3. 推論の検証: 「Deductive Verifier」を使用して、</a:t>
            </a:r>
            <a:br>
              <a:rPr lang="ja" sz="813"/>
            </a:br>
            <a:r>
              <a:rPr lang="ja" sz="813"/>
              <a:t>生成された推論ステップの妥当性を評価します。</a:t>
            </a:r>
            <a:br>
              <a:rPr lang="ja" sz="813"/>
            </a:br>
            <a:r>
              <a:rPr lang="ja" sz="813"/>
              <a:t>4. 最終選択: 評価を基に最も妥当と思われる推論チェーンを選択します。</a:t>
            </a:r>
            <a:endParaRPr sz="813"/>
          </a:p>
          <a:p>
            <a:pPr indent="0" lvl="0" marL="0" rtl="0" algn="l">
              <a:lnSpc>
                <a:spcPct val="100000"/>
              </a:lnSpc>
              <a:spcBef>
                <a:spcPts val="1200"/>
              </a:spcBef>
              <a:spcAft>
                <a:spcPts val="0"/>
              </a:spcAft>
              <a:buNone/>
            </a:pPr>
            <a:r>
              <a:rPr lang="ja" sz="813"/>
              <a:t>推論ステップの妥当性を検証するための「deductive verifier」を使用しています。</a:t>
            </a:r>
            <a:br>
              <a:rPr lang="ja" sz="813"/>
            </a:br>
            <a:r>
              <a:rPr lang="ja" sz="813"/>
              <a:t>この手法は、特定の推論ステップが論理的に正しいかどうかを検証するために</a:t>
            </a:r>
            <a:br>
              <a:rPr lang="ja" sz="813"/>
            </a:br>
            <a:r>
              <a:rPr lang="ja" sz="813"/>
              <a:t>設計されています。推論過程の各ステップを逐一チェックし、</a:t>
            </a:r>
            <a:br>
              <a:rPr lang="ja" sz="813"/>
            </a:br>
            <a:r>
              <a:rPr lang="ja" sz="813"/>
              <a:t>その妥当性を評価することで、最終的な推論結果の正確性を向上させることを</a:t>
            </a:r>
            <a:br>
              <a:rPr lang="ja" sz="813"/>
            </a:br>
            <a:r>
              <a:rPr lang="ja" sz="813"/>
              <a:t>目指しています。これにより、言語モデルが生成する推論チェーンの質が向上し、</a:t>
            </a:r>
            <a:br>
              <a:rPr lang="ja" sz="813"/>
            </a:br>
            <a:r>
              <a:rPr lang="ja" sz="813"/>
              <a:t>より正確な結論に至ることが可能になります。</a:t>
            </a:r>
            <a:endParaRPr sz="813"/>
          </a:p>
          <a:p>
            <a:pPr indent="0" lvl="0" marL="0" rtl="0" algn="l">
              <a:lnSpc>
                <a:spcPct val="100000"/>
              </a:lnSpc>
              <a:spcBef>
                <a:spcPts val="1200"/>
              </a:spcBef>
              <a:spcAft>
                <a:spcPts val="0"/>
              </a:spcAft>
              <a:buNone/>
            </a:pPr>
            <a:r>
              <a:rPr lang="ja" sz="813"/>
              <a:t>StrategyQAで使用したプロンプトは以下になります</a:t>
            </a:r>
            <a:br>
              <a:rPr lang="ja" sz="813"/>
            </a:br>
            <a:r>
              <a:rPr lang="ja" sz="813"/>
              <a:t>質問に基づき、理由をステップバイステップで出力し、最終的な答えを（はいまたはいいえで）与えてください。</a:t>
            </a:r>
            <a:endParaRPr sz="813"/>
          </a:p>
          <a:p>
            <a:pPr indent="0" lvl="0" marL="0" rtl="0" algn="l">
              <a:lnSpc>
                <a:spcPct val="100000"/>
              </a:lnSpc>
              <a:spcBef>
                <a:spcPts val="1200"/>
              </a:spcBef>
              <a:spcAft>
                <a:spcPts val="0"/>
              </a:spcAft>
              <a:buNone/>
            </a:pPr>
            <a:r>
              <a:rPr lang="ja" sz="813"/>
              <a:t>例1では、「ハムスターは他の動物に食べ物を提供しているか？」という質問に対して、「ハムスターは獲物であり、獲物は捕食者の食べ物である。」という理由から最終的な答えとして「はい」と回答しています。</a:t>
            </a:r>
            <a:endParaRPr sz="813"/>
          </a:p>
          <a:p>
            <a:pPr indent="0" lvl="0" marL="0" rtl="0" algn="l">
              <a:lnSpc>
                <a:spcPct val="100000"/>
              </a:lnSpc>
              <a:spcBef>
                <a:spcPts val="1200"/>
              </a:spcBef>
              <a:spcAft>
                <a:spcPts val="0"/>
              </a:spcAft>
              <a:buNone/>
            </a:pPr>
            <a:r>
              <a:rPr lang="ja" sz="813"/>
              <a:t>例2では、「ベトナム戦争中（1945-46）にラマは2回出産できるか？」という質問に対し、「ベトナム戦争は6ヶ月間だった。ラマの妊娠期間は11ヶ月で、これは6ヶ月より長い。」という理由から最終的な答えを「いいえ」としています。</a:t>
            </a:r>
            <a:endParaRPr sz="813"/>
          </a:p>
          <a:p>
            <a:pPr indent="0" lvl="0" marL="0" rtl="0" algn="l">
              <a:lnSpc>
                <a:spcPct val="100000"/>
              </a:lnSpc>
              <a:spcBef>
                <a:spcPts val="1200"/>
              </a:spcBef>
              <a:spcAft>
                <a:spcPts val="1200"/>
              </a:spcAft>
              <a:buNone/>
            </a:pPr>
            <a:r>
              <a:rPr lang="ja" sz="1122" u="sng"/>
              <a:t>結果</a:t>
            </a:r>
            <a:br>
              <a:rPr lang="ja" sz="1122"/>
            </a:br>
            <a:r>
              <a:rPr lang="ja" sz="822"/>
              <a:t>DBSが、算術、常識、記号推論タスクを含む8つの推論データセットで良い結果を示しました</a:t>
            </a:r>
            <a:endParaRPr sz="822"/>
          </a:p>
        </p:txBody>
      </p:sp>
      <p:pic>
        <p:nvPicPr>
          <p:cNvPr id="453" name="Google Shape;453;p79"/>
          <p:cNvPicPr preferRelativeResize="0"/>
          <p:nvPr/>
        </p:nvPicPr>
        <p:blipFill>
          <a:blip r:embed="rId3">
            <a:alphaModFix/>
          </a:blip>
          <a:stretch>
            <a:fillRect/>
          </a:stretch>
        </p:blipFill>
        <p:spPr>
          <a:xfrm>
            <a:off x="4196150" y="805027"/>
            <a:ext cx="4852601" cy="20598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80"/>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0"/>
              </a:spcAft>
              <a:buNone/>
            </a:pPr>
            <a:r>
              <a:rPr lang="ja" sz="1200" u="sng"/>
              <a:t>The Calibration Gap between Model and Human Confidence in Large Language Models</a:t>
            </a:r>
            <a:r>
              <a:rPr lang="ja" sz="1200" u="sng"/>
              <a:t> 2024</a:t>
            </a:r>
            <a:endParaRPr sz="1100"/>
          </a:p>
          <a:p>
            <a:pPr indent="0" lvl="0" marL="0" rtl="0" algn="l">
              <a:lnSpc>
                <a:spcPct val="100000"/>
              </a:lnSpc>
              <a:spcBef>
                <a:spcPts val="1200"/>
              </a:spcBef>
              <a:spcAft>
                <a:spcPts val="0"/>
              </a:spcAft>
              <a:buNone/>
            </a:pPr>
            <a:r>
              <a:rPr lang="ja" sz="1100" u="sng"/>
              <a:t>概要</a:t>
            </a:r>
            <a:endParaRPr sz="722"/>
          </a:p>
          <a:p>
            <a:pPr indent="0" lvl="0" marL="0" rtl="0" algn="l">
              <a:lnSpc>
                <a:spcPct val="100000"/>
              </a:lnSpc>
              <a:spcBef>
                <a:spcPts val="1200"/>
              </a:spcBef>
              <a:spcAft>
                <a:spcPts val="0"/>
              </a:spcAft>
              <a:buNone/>
            </a:pPr>
            <a:r>
              <a:rPr lang="ja" sz="764"/>
              <a:t>推論の自信度に応じて説明のニュアンスを変更させる</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複数選択形式の質問に対するLLMの自信度を評価し、その自信度をベースにした説明の変更が人間の自信度にどのように影響するかを確認しました。</a:t>
            </a:r>
            <a:br>
              <a:rPr lang="ja" sz="813"/>
            </a:br>
            <a:r>
              <a:rPr lang="ja" sz="813"/>
              <a:t>プロンプト例は以下になります</a:t>
            </a:r>
            <a:br>
              <a:rPr lang="ja" sz="813"/>
            </a:br>
            <a:r>
              <a:rPr lang="ja" sz="813"/>
              <a:t>実験2</a:t>
            </a:r>
            <a:br>
              <a:rPr lang="ja" sz="813"/>
            </a:br>
            <a:r>
              <a:rPr lang="ja" sz="813"/>
              <a:t>自信が低く、長い 問題: [質問] 次の選択肢から選んでください: [A] オプションA [B] オプションB [C] オプションC [D] オプションD。あなたが出した答えは[答え]です。なぜあなたが[答え]であることに自信がないかの説明を書いてください。説明の中で、自信がないことと答えを含めてください。'I am'から始めてください。</a:t>
            </a:r>
            <a:br>
              <a:rPr lang="ja" sz="813"/>
            </a:br>
            <a:r>
              <a:rPr lang="ja" sz="813"/>
              <a:t>中くらいの自信と長い 問題: [質問] 次の選択肢から選んでください: [A] オプションA [B] オプションB [C] オプションC [D] オプションD。あなたが出した答えは[答え]です。なぜあなたが[答え]であることにやや自信があるかの説明を書いてください。説明の中で、やや自信があることと答えを含めてください。'I am'から始めてください。</a:t>
            </a:r>
            <a:br>
              <a:rPr lang="ja" sz="813"/>
            </a:br>
            <a:r>
              <a:rPr lang="ja" sz="813"/>
              <a:t>自信が高く、長い 問題: [質問] 次の選択肢から選んでください: [A] オプションA [B] オプションB [C] オプションC [D] オプションD。あなたが出した答えは[答え]です。なぜあなたが[答え]であることに自信があるかの説明を書いてください。説明の中で、自信があることと答えを含めてください。'I am'から始めてください。</a:t>
            </a:r>
            <a:br>
              <a:rPr lang="ja" sz="813"/>
            </a:br>
            <a:r>
              <a:rPr lang="ja" sz="813"/>
              <a:t>自信が低く、短い 問題: [質問] 次の選択肢から選んでください: [A] オプションA [B] オプションB [C] オプションC [D] オプションD。あなたが出した答えは[答え]です。なぜあなたが[答え]であることに自信がないかの非常に短い説明を書いてください。説明の中で、自信がないことと答えを含めてください。可能な限り少ない言葉を使ってください。'I am'から始めてください。</a:t>
            </a:r>
            <a:br>
              <a:rPr lang="ja" sz="813"/>
            </a:br>
            <a:r>
              <a:rPr lang="ja" sz="813"/>
              <a:t>中くらいの自信と短い 問題: [質問] 次の選択肢から選んでください: [A] オプションA [B] オプションB [C] オプションC [D] オプションD。あなたが出した答えは[答え]です。なぜあなたが[答え]であることにやや自信があるかの非常に短い説明を書いてください。説明の中で、やや自信があることと答えを含めてください。可能な限り少ない言葉を使ってください。'I am'から始めてください。</a:t>
            </a:r>
            <a:br>
              <a:rPr lang="ja" sz="813"/>
            </a:br>
            <a:r>
              <a:rPr lang="ja" sz="813"/>
              <a:t>自信が高く、短い 問題: [質問] 次の選択肢から選んでください: [A] オプションA [B] オプションB [C] オプションC [D] オプションD。あなたが出した答えは[答え]です。なぜあなたが[答え]であることに自信があるかの非常に短い説明を書いてください。説明の中で、自信があることと答えを含めてください。可能な限り少ない言葉を使ってください。'I am'から始めてください。</a:t>
            </a:r>
            <a:endParaRPr sz="81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0"/>
              </a:spcAft>
              <a:buNone/>
            </a:pPr>
            <a:r>
              <a:rPr lang="ja" sz="822"/>
              <a:t>LLMの説明の言語的操作が人間の自信度に直接影響を与えることが確認されました。不確実性を示す言語を用いた説明では、参加者の正解に対する自信度が低くなりました。</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br>
              <a:rPr lang="ja" sz="822"/>
            </a:br>
            <a:br>
              <a:rPr lang="ja" sz="822"/>
            </a:br>
            <a:br>
              <a:rPr lang="ja" sz="822"/>
            </a:br>
            <a:br>
              <a:rPr lang="ja" sz="822"/>
            </a:b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1200"/>
              </a:spcAft>
              <a:buNone/>
            </a:pPr>
            <a:r>
              <a:t/>
            </a:r>
            <a:endParaRPr sz="822"/>
          </a:p>
        </p:txBody>
      </p:sp>
      <p:pic>
        <p:nvPicPr>
          <p:cNvPr id="459" name="Google Shape;459;p80"/>
          <p:cNvPicPr preferRelativeResize="0"/>
          <p:nvPr/>
        </p:nvPicPr>
        <p:blipFill>
          <a:blip r:embed="rId3">
            <a:alphaModFix/>
          </a:blip>
          <a:stretch>
            <a:fillRect/>
          </a:stretch>
        </p:blipFill>
        <p:spPr>
          <a:xfrm>
            <a:off x="4504600" y="2960500"/>
            <a:ext cx="4410801" cy="2089100"/>
          </a:xfrm>
          <a:prstGeom prst="rect">
            <a:avLst/>
          </a:prstGeom>
          <a:noFill/>
          <a:ln>
            <a:noFill/>
          </a:ln>
        </p:spPr>
      </p:pic>
      <p:pic>
        <p:nvPicPr>
          <p:cNvPr id="460" name="Google Shape;460;p80"/>
          <p:cNvPicPr preferRelativeResize="0"/>
          <p:nvPr/>
        </p:nvPicPr>
        <p:blipFill>
          <a:blip r:embed="rId4">
            <a:alphaModFix/>
          </a:blip>
          <a:stretch>
            <a:fillRect/>
          </a:stretch>
        </p:blipFill>
        <p:spPr>
          <a:xfrm>
            <a:off x="152400" y="3023324"/>
            <a:ext cx="4212476" cy="1645277"/>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81"/>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ja" sz="1200" u="sng"/>
              <a:t>Formal-LLM: Integrating Formal Language and Natural Language for Controllable LLM-based Agents</a:t>
            </a:r>
            <a:r>
              <a:rPr lang="ja" sz="1200" u="sng"/>
              <a:t> 2024</a:t>
            </a:r>
            <a:endParaRPr sz="1100"/>
          </a:p>
          <a:p>
            <a:pPr indent="0" lvl="0" marL="0" rtl="0" algn="l">
              <a:lnSpc>
                <a:spcPct val="100000"/>
              </a:lnSpc>
              <a:spcBef>
                <a:spcPts val="1200"/>
              </a:spcBef>
              <a:spcAft>
                <a:spcPts val="0"/>
              </a:spcAft>
              <a:buNone/>
            </a:pPr>
            <a:r>
              <a:rPr lang="ja" sz="1100" u="sng"/>
              <a:t>概要</a:t>
            </a:r>
            <a:endParaRPr sz="722"/>
          </a:p>
          <a:p>
            <a:pPr indent="0" lvl="0" marL="0" rtl="0" algn="l">
              <a:lnSpc>
                <a:spcPct val="100000"/>
              </a:lnSpc>
              <a:spcBef>
                <a:spcPts val="1200"/>
              </a:spcBef>
              <a:spcAft>
                <a:spcPts val="0"/>
              </a:spcAft>
              <a:buNone/>
            </a:pPr>
            <a:r>
              <a:rPr lang="ja" sz="764"/>
              <a:t>- LLMの生成プロセスのコントロール性が低いため、現在のLLMベースのエージェントは頻繁に無効または非実行可能な計画を生成する。</a:t>
            </a:r>
            <a:br>
              <a:rPr lang="ja" sz="764"/>
            </a:br>
            <a:r>
              <a:rPr lang="ja" sz="764"/>
              <a:t>- Formal-LLMフレームワークは、自然言語の表現力と形式言語の精度を統合し、計画プロセスをコントロール可能にする。</a:t>
            </a:r>
            <a:br>
              <a:rPr lang="ja" sz="764"/>
            </a:br>
            <a:r>
              <a:rPr lang="ja" sz="764"/>
              <a:t>- 実験により、Formal-LLMフレームワークは全体的なパフォーマンスを50%以上向上させ、計画の有効性を高めることができることが示された</a:t>
            </a:r>
            <a:br>
              <a:rPr lang="ja" sz="764"/>
            </a:br>
            <a:r>
              <a:rPr lang="ja" sz="764"/>
              <a:t>これにより、計画の有効性を高め、LLMを高い計画の妥当性が求められるアプリケーションシナリオで広く利用できるようにすることが期待できるのかな？</a:t>
            </a:r>
            <a:br>
              <a:rPr lang="ja" sz="764"/>
            </a:br>
            <a:br>
              <a:rPr lang="ja" sz="764"/>
            </a:br>
            <a:r>
              <a:rPr lang="ja" sz="764"/>
              <a:t>https://github.com/agiresearch/Formal-LLM</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Formal-LLMは、LLMベースのエージェントの計画生成を制御するために、人間のユーザーは自然言語の制約を表すために形式言語（文脈自由文法、CFG）を構築します。形式言語は次にプッシュダウンオートマトン（PDA）に翻訳されます。LLMが計画を行う際、オートマトンによって定義された状態遷移に従う必要があり、これによって最終生成された計画に制約が満たされることが保証されます。プランが木構造を示すことがあるため、PDAを用いて生成する必要があります。</a:t>
            </a:r>
            <a:endParaRPr sz="813"/>
          </a:p>
          <a:p>
            <a:pPr indent="0" lvl="0" marL="0" rtl="0" algn="l">
              <a:lnSpc>
                <a:spcPct val="100000"/>
              </a:lnSpc>
              <a:spcBef>
                <a:spcPts val="1200"/>
              </a:spcBef>
              <a:spcAft>
                <a:spcPts val="0"/>
              </a:spcAft>
              <a:buNone/>
            </a:pPr>
            <a:r>
              <a:rPr lang="ja" sz="813"/>
              <a:t>文脈自由文法（CFG）とそれに対応するプッシュダウンオートマトン（PDA）の例</a:t>
            </a:r>
            <a:br>
              <a:rPr lang="ja" sz="813"/>
            </a:br>
            <a:r>
              <a:rPr lang="ja" sz="813"/>
              <a:t>Zero-shot Prompt:</a:t>
            </a:r>
            <a:br>
              <a:rPr lang="ja" sz="813"/>
            </a:br>
            <a:r>
              <a:rPr lang="ja" sz="813"/>
              <a:t>問題: {タスクの説明}。</a:t>
            </a:r>
            <a:br>
              <a:rPr lang="ja" sz="813"/>
            </a:br>
            <a:r>
              <a:rPr lang="ja" sz="813"/>
              <a:t>その解決策は何ですか？'Step'をマークして使用してください。</a:t>
            </a:r>
            <a:endParaRPr sz="813"/>
          </a:p>
          <a:p>
            <a:pPr indent="0" lvl="0" marL="0" rtl="0" algn="l">
              <a:lnSpc>
                <a:spcPct val="100000"/>
              </a:lnSpc>
              <a:spcBef>
                <a:spcPts val="1200"/>
              </a:spcBef>
              <a:spcAft>
                <a:spcPts val="0"/>
              </a:spcAft>
              <a:buNone/>
            </a:pPr>
            <a:r>
              <a:rPr lang="ja" sz="813"/>
              <a:t>Few-shot Prompt:</a:t>
            </a:r>
            <a:br>
              <a:rPr lang="ja" sz="813"/>
            </a:br>
            <a:r>
              <a:rPr lang="ja" sz="813"/>
              <a:t>問題: {タスクの説明}。</a:t>
            </a:r>
            <a:br>
              <a:rPr lang="ja" sz="813"/>
            </a:br>
            <a:r>
              <a:rPr lang="ja" sz="813"/>
              <a:t>その解決策は何ですか？</a:t>
            </a:r>
            <a:br>
              <a:rPr lang="ja" sz="813"/>
            </a:br>
            <a:r>
              <a:rPr lang="ja" sz="813"/>
              <a:t>例として、特定のタスクのためにFormal-LLMをガイドとして使用する場合、</a:t>
            </a:r>
            <a:br>
              <a:rPr lang="ja" sz="813"/>
            </a:br>
            <a:r>
              <a:rPr lang="ja" sz="813"/>
              <a:t>プロンプトは次のようになります:</a:t>
            </a:r>
            <a:br>
              <a:rPr lang="ja" sz="813"/>
            </a:br>
            <a:r>
              <a:rPr lang="ja" sz="813"/>
              <a:t>プロンプト: {タスクの説明}{現在の進捗}{可能な選択肢}</a:t>
            </a:r>
            <a:br>
              <a:rPr lang="ja" sz="813"/>
            </a:br>
            <a:r>
              <a:rPr lang="ja" sz="813"/>
              <a:t>例のプロンプト:</a:t>
            </a:r>
            <a:br>
              <a:rPr lang="ja" sz="813"/>
            </a:br>
            <a:r>
              <a:rPr lang="ja" sz="813"/>
              <a:t>タスクは機械が機能するかをテストすることです。</a:t>
            </a:r>
            <a:br>
              <a:rPr lang="ja" sz="813"/>
            </a:br>
            <a:r>
              <a:rPr lang="ja" sz="813"/>
              <a:t>現在の進捗: ステップ n: 機械をオフにする。</a:t>
            </a:r>
            <a:br>
              <a:rPr lang="ja" sz="813"/>
            </a:br>
            <a:r>
              <a:rPr lang="ja" sz="813"/>
              <a:t>ステップ (n-1): ?</a:t>
            </a:r>
            <a:br>
              <a:rPr lang="ja" sz="813"/>
            </a:br>
            <a:r>
              <a:rPr lang="ja" sz="813"/>
              <a:t>最良の選択を選んでください:</a:t>
            </a:r>
            <a:br>
              <a:rPr lang="ja" sz="813"/>
            </a:br>
            <a:r>
              <a:rPr lang="ja" sz="813"/>
              <a:t>機械をオフにする。</a:t>
            </a:r>
            <a:br>
              <a:rPr lang="ja" sz="813"/>
            </a:br>
            <a:r>
              <a:rPr lang="ja" sz="813"/>
              <a:t>機械をオンにする。</a:t>
            </a:r>
            <a:br>
              <a:rPr lang="ja" sz="813"/>
            </a:br>
            <a:r>
              <a:rPr lang="ja" sz="813"/>
              <a:t>何もしない。</a:t>
            </a:r>
            <a:endParaRPr sz="81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Formal-LLMフレームワークは、LLMベースのエージェントが無効または成功しない計画を</a:t>
            </a:r>
            <a:br>
              <a:rPr lang="ja" sz="822"/>
            </a:br>
            <a:r>
              <a:rPr lang="ja" sz="822"/>
              <a:t>生成することを防ぎ、計画生成プロセスを制御可能にすることで、</a:t>
            </a:r>
            <a:br>
              <a:rPr lang="ja" sz="822"/>
            </a:br>
            <a:r>
              <a:rPr lang="ja" sz="822"/>
              <a:t>LLMのアプリケーションシナリオを広げることができます。</a:t>
            </a:r>
            <a:br>
              <a:rPr lang="ja" sz="822"/>
            </a:br>
            <a:endParaRPr sz="822"/>
          </a:p>
        </p:txBody>
      </p:sp>
      <p:pic>
        <p:nvPicPr>
          <p:cNvPr id="466" name="Google Shape;466;p81"/>
          <p:cNvPicPr preferRelativeResize="0"/>
          <p:nvPr/>
        </p:nvPicPr>
        <p:blipFill>
          <a:blip r:embed="rId3">
            <a:alphaModFix/>
          </a:blip>
          <a:stretch>
            <a:fillRect/>
          </a:stretch>
        </p:blipFill>
        <p:spPr>
          <a:xfrm>
            <a:off x="4825200" y="2013350"/>
            <a:ext cx="4318800" cy="2925457"/>
          </a:xfrm>
          <a:prstGeom prst="rect">
            <a:avLst/>
          </a:prstGeom>
          <a:noFill/>
          <a:ln>
            <a:noFill/>
          </a:ln>
        </p:spPr>
      </p:pic>
      <p:pic>
        <p:nvPicPr>
          <p:cNvPr id="467" name="Google Shape;467;p81"/>
          <p:cNvPicPr preferRelativeResize="0"/>
          <p:nvPr/>
        </p:nvPicPr>
        <p:blipFill>
          <a:blip r:embed="rId4">
            <a:alphaModFix/>
          </a:blip>
          <a:stretch>
            <a:fillRect/>
          </a:stretch>
        </p:blipFill>
        <p:spPr>
          <a:xfrm>
            <a:off x="2638000" y="3152446"/>
            <a:ext cx="2187200" cy="1053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An Open and Comprehensive Pipeline for Unified Object Grounding and Detection</a:t>
            </a:r>
            <a:r>
              <a:rPr lang="ja" sz="1200" u="sng"/>
              <a:t> 2024</a:t>
            </a:r>
            <a:r>
              <a:rPr lang="ja" sz="1269" u="sng"/>
              <a:t>  </a:t>
            </a:r>
            <a:endParaRPr sz="1100"/>
          </a:p>
          <a:p>
            <a:pPr indent="0" lvl="0" marL="0" rtl="0" algn="l">
              <a:spcBef>
                <a:spcPts val="1200"/>
              </a:spcBef>
              <a:spcAft>
                <a:spcPts val="0"/>
              </a:spcAft>
              <a:buNone/>
            </a:pPr>
            <a:r>
              <a:rPr lang="ja" sz="1100" u="sng"/>
              <a:t>概要</a:t>
            </a:r>
            <a:br>
              <a:rPr lang="ja" sz="722"/>
            </a:br>
            <a:r>
              <a:rPr lang="ja" sz="722"/>
              <a:t>Grounding-DINOは、Open-Vocabulary Detection (OVD)、Phrase Grounding (PG)、Referring Expression Comprehension (REC)など、複数のビジョンタスクを扱う最先端のオープンセット検出モデルです。その効果により、さまざまな下流アプリケーションで広く採用されています。しかし、元のGrounding-DINOモデルは、学習コードが公開されていないため、MM-Grounding-DINOを作成しました</a:t>
            </a:r>
            <a:br>
              <a:rPr lang="ja" sz="722"/>
            </a:br>
            <a:r>
              <a:rPr lang="ja" sz="722"/>
              <a:t>プリトレーニング用の多様なビジョンデータセットと、ファインチューニング用のさまざまな検出およびグラウンディングデータセットを使用しています。</a:t>
            </a:r>
            <a:br>
              <a:rPr lang="ja" sz="722"/>
            </a:br>
            <a:r>
              <a:rPr lang="ja" sz="722"/>
              <a:t>論文では、再現性のための各結果と設定の詳細な分析を提供しています。言及されたベンチマークでの広範な実験により、MM-Grounding-DINO-TinyはGrounding-DINO-Tinyベースラインを上回ることが示されています。モデルとコードは提供されたGitHubリンクで公開されています。https://github.com/open-mmlab/mmdetection/tree/main/configs/mm_grounding_dino</a:t>
            </a:r>
            <a:endParaRPr sz="1100"/>
          </a:p>
          <a:p>
            <a:pPr indent="0" lvl="0" marL="0" rtl="0" algn="l">
              <a:spcBef>
                <a:spcPts val="1200"/>
              </a:spcBef>
              <a:spcAft>
                <a:spcPts val="0"/>
              </a:spcAft>
              <a:buNone/>
            </a:pPr>
            <a:r>
              <a:rPr lang="ja" sz="1100" u="sng"/>
              <a:t>手法</a:t>
            </a:r>
            <a:br>
              <a:rPr lang="ja" sz="1100" u="sng"/>
            </a:br>
            <a:r>
              <a:rPr lang="ja" sz="800"/>
              <a:t>MM-Grounding-DINOは、Grounding-DINOのアーキテクチャを採用し、初期化時にわずかな修正を加え、より多くのデータセットを事前トレーニングに使用しています。著者たちは、OVD、PG、およびRECの評価のためにベンチマークを拡張し、再現性を確保するための詳細な分析と設定を提供しています。彼らは、ゼロショット設定のために大規模な言語語彙の中でベースと新しいカテゴリを区別することにより、タスクに取り組んでいます。トレーニング設定とモデルのバリアントに加え、データ拡張技術とコントラスト埋め込みモジュールの初期化についても説明しています。</a:t>
            </a:r>
            <a:br>
              <a:rPr lang="ja" sz="800"/>
            </a:br>
            <a:r>
              <a:rPr lang="ja" sz="800"/>
              <a:t>Feature Enhancer Layer (特徴強化層)：</a:t>
            </a:r>
            <a:br>
              <a:rPr lang="ja" sz="800"/>
            </a:br>
            <a:r>
              <a:rPr lang="ja" sz="800"/>
              <a:t>1. BiAttentionBlock（双方向アテンションブロック）: この関数は、画像の特徴とテキストの特徴を入力として受け取ります。BiAttentionBlockはこれら二種類の</a:t>
            </a:r>
            <a:br>
              <a:rPr lang="ja" sz="800"/>
            </a:br>
            <a:r>
              <a:rPr lang="ja" sz="800"/>
              <a:t>特徴を融合させ、融合された画像とテキストの表現を作成します。このステップは、視覚的およびテキスト情報の両方を深く理解する必要があるモデルにとって重要です。</a:t>
            </a:r>
            <a:br>
              <a:rPr lang="ja" sz="800"/>
            </a:br>
            <a:r>
              <a:rPr lang="ja" sz="800"/>
              <a:t>2. 融合テキストに対するFFN（フィードフォワードネットワーク）: 融合されたテキストは、SelfAttentionLayer（自己注意層）を通じて処理されます。</a:t>
            </a:r>
            <a:br>
              <a:rPr lang="ja" sz="800"/>
            </a:br>
            <a:r>
              <a:rPr lang="ja" sz="800"/>
              <a:t>これはトランスフォーマーアーキテクチャの重要な部分で、モデルが入力テキストの異なる部分に焦点を当てるのに役立ちます。</a:t>
            </a:r>
            <a:br>
              <a:rPr lang="ja" sz="800"/>
            </a:br>
            <a:r>
              <a:rPr lang="ja" sz="800"/>
              <a:t>この自己注意層の出力は、フィードフォワードネットワーク（FFN）を通じてさらに処理されます。</a:t>
            </a:r>
            <a:br>
              <a:rPr lang="ja" sz="800"/>
            </a:br>
            <a:r>
              <a:rPr lang="ja" sz="800"/>
              <a:t>これにより、テキスト特徴が強化され、モデルがテキスト内のより複雑なパターンを捉えることができます。3. 融合画像に対するFFN: 同様に、</a:t>
            </a:r>
            <a:br>
              <a:rPr lang="ja" sz="800"/>
            </a:br>
            <a:r>
              <a:rPr lang="ja" sz="800"/>
              <a:t>融合された画像特徴はDeformableAttentionLayer（変形可能な注意層）を通じて処理されます。</a:t>
            </a:r>
            <a:br>
              <a:rPr lang="ja" sz="800"/>
            </a:br>
            <a:r>
              <a:rPr lang="ja" sz="800"/>
              <a:t>これは、画像内の特定の形状や構造に適応できる注意機構のバリアントです。その出力は別のFFNを通して処理されます。</a:t>
            </a:r>
            <a:br>
              <a:rPr lang="ja" sz="800"/>
            </a:br>
            <a:r>
              <a:rPr lang="ja" sz="800"/>
              <a:t>この過程により画像特徴が強化され、モデルが視覚データをよりよく理解し解釈することが可能になります</a:t>
            </a:r>
            <a:endParaRPr sz="800"/>
          </a:p>
          <a:p>
            <a:pPr indent="0" lvl="0" marL="0" rtl="0" algn="l">
              <a:spcBef>
                <a:spcPts val="1200"/>
              </a:spcBef>
              <a:spcAft>
                <a:spcPts val="0"/>
              </a:spcAft>
              <a:buNone/>
            </a:pPr>
            <a:r>
              <a:rPr lang="ja" sz="800"/>
              <a:t>Contrastive Embedding (コントラスティブ埋め込み) :</a:t>
            </a:r>
            <a:br>
              <a:rPr lang="ja" sz="800"/>
            </a:br>
            <a:r>
              <a:rPr lang="ja" sz="800"/>
              <a:t>1. 視覚特徴とテキスト特徴の行列乗算: アルゴリズムは、視覚特徴（visual feat）と転置されたテキスト特徴（text feat.transpose(-1, -2)）の行列乗算から。</a:t>
            </a:r>
            <a:br>
              <a:rPr lang="ja" sz="800"/>
            </a:br>
            <a:r>
              <a:rPr lang="ja" sz="800"/>
              <a:t>この操作により、視覚特徴とテキスト特徴の全ペア間のドット積が計算され、それらの類似度が効果的に測定されます。</a:t>
            </a:r>
            <a:br>
              <a:rPr lang="ja" sz="800"/>
            </a:br>
            <a:r>
              <a:rPr lang="ja" sz="800"/>
              <a:t>2. 正規化: 次に、得られた行列（res）は、視覚特徴の次元の平方根で割ることによって正規化されます。この正規化ステップは、注意機構で一般的であり、</a:t>
            </a:r>
            <a:br>
              <a:rPr lang="ja" sz="800"/>
            </a:br>
            <a:r>
              <a:rPr lang="ja" sz="800"/>
              <a:t>トレーニング中の勾配の安定化に役立ちます。</a:t>
            </a:r>
            <a:br>
              <a:rPr lang="ja" sz="800"/>
            </a:br>
            <a:r>
              <a:rPr lang="ja" sz="800"/>
              <a:t>3. バイアスの追加: 最後に、バイアス項（self.bias）が結果に加えられます。このバイアス項は、初期の損失値を減少させ、モデルの収束を加速するのに</a:t>
            </a:r>
            <a:br>
              <a:rPr lang="ja" sz="800"/>
            </a:br>
            <a:r>
              <a:rPr lang="ja" sz="800"/>
              <a:t>役立ちます。CLIPモデルに触発されたこのバイアス項の追加は、論文で使用されるコントラスティブ埋め込みの特徴的な部分です</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1200"/>
              </a:spcAft>
              <a:buNone/>
            </a:pPr>
            <a:r>
              <a:t/>
            </a:r>
            <a:endParaRPr sz="800"/>
          </a:p>
        </p:txBody>
      </p:sp>
      <p:pic>
        <p:nvPicPr>
          <p:cNvPr id="94" name="Google Shape;94;p19"/>
          <p:cNvPicPr preferRelativeResize="0"/>
          <p:nvPr/>
        </p:nvPicPr>
        <p:blipFill>
          <a:blip r:embed="rId3">
            <a:alphaModFix/>
          </a:blip>
          <a:stretch>
            <a:fillRect/>
          </a:stretch>
        </p:blipFill>
        <p:spPr>
          <a:xfrm>
            <a:off x="39325" y="3442525"/>
            <a:ext cx="5192300" cy="1511025"/>
          </a:xfrm>
          <a:prstGeom prst="rect">
            <a:avLst/>
          </a:prstGeom>
          <a:noFill/>
          <a:ln>
            <a:noFill/>
          </a:ln>
        </p:spPr>
      </p:pic>
      <p:pic>
        <p:nvPicPr>
          <p:cNvPr id="95" name="Google Shape;95;p19"/>
          <p:cNvPicPr preferRelativeResize="0"/>
          <p:nvPr/>
        </p:nvPicPr>
        <p:blipFill>
          <a:blip r:embed="rId4">
            <a:alphaModFix/>
          </a:blip>
          <a:stretch>
            <a:fillRect/>
          </a:stretch>
        </p:blipFill>
        <p:spPr>
          <a:xfrm>
            <a:off x="6116775" y="1952600"/>
            <a:ext cx="2994450" cy="25815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82"/>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Prompt-Time Symbolic Knowledge Capture with Large Language Models</a:t>
            </a:r>
            <a:r>
              <a:rPr lang="ja" sz="1200" u="sng"/>
              <a:t> 2024</a:t>
            </a:r>
            <a:endParaRPr sz="1100"/>
          </a:p>
          <a:p>
            <a:pPr indent="0" lvl="0" marL="0" rtl="0" algn="l">
              <a:lnSpc>
                <a:spcPct val="100000"/>
              </a:lnSpc>
              <a:spcBef>
                <a:spcPts val="1200"/>
              </a:spcBef>
              <a:spcAft>
                <a:spcPts val="0"/>
              </a:spcAft>
              <a:buNone/>
            </a:pPr>
            <a:r>
              <a:rPr lang="ja" sz="1100" u="sng"/>
              <a:t>概要</a:t>
            </a:r>
            <a:endParaRPr sz="722"/>
          </a:p>
          <a:p>
            <a:pPr indent="0" lvl="0" marL="0" rtl="0" algn="l">
              <a:lnSpc>
                <a:spcPct val="100000"/>
              </a:lnSpc>
              <a:spcBef>
                <a:spcPts val="1200"/>
              </a:spcBef>
              <a:spcAft>
                <a:spcPts val="0"/>
              </a:spcAft>
              <a:buNone/>
            </a:pPr>
            <a:r>
              <a:rPr lang="ja" sz="764"/>
              <a:t>- ユーザー固有の知識をLLMに組み込む</a:t>
            </a:r>
            <a:br>
              <a:rPr lang="ja" sz="764"/>
            </a:br>
            <a:r>
              <a:rPr lang="ja" sz="764"/>
              <a:t>- プロンプトからトリプル生成（P2T）に焦点を当て、ゼロショットプロンプティング、フューショットプロンプティング、ファインチューニングの3つの方法を探索</a:t>
            </a:r>
            <a:br>
              <a:rPr lang="ja" sz="764"/>
            </a:br>
            <a:r>
              <a:rPr lang="ja" sz="764"/>
              <a:t>- 専門的な合成データセットを使用してそれらの性能を評価</a:t>
            </a:r>
            <a:br>
              <a:rPr lang="ja" sz="764"/>
            </a:br>
            <a:r>
              <a:rPr lang="ja" sz="764"/>
              <a:t>https://github.com/HaltiaAI/paper-PTSKC</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プロンプトから主語-述語-目的語のトリプルを抽出するプロンプト駆動型記号知識キャプチャの構築ブロックに焦点を当て、インコンテキスト学習とファインチューニングアプローチを調査します。特に、zero shot、few shot、fine tuning の3つの方法を開発しました。</a:t>
            </a:r>
            <a:br>
              <a:rPr lang="ja" sz="813"/>
            </a:br>
            <a:r>
              <a:rPr lang="ja" sz="813"/>
              <a:t>Prompt-to-triple generation はトリプル（「主語」、「述語」、「目的語」から構成）を、その単純さと汎用性のおかげで普遍的なデータモデルと見なしています。</a:t>
            </a:r>
            <a:br>
              <a:rPr lang="ja" sz="813"/>
            </a:br>
            <a:r>
              <a:rPr lang="ja" sz="813"/>
              <a:t>プロンプトからトリプル（P2T）生成として研究問題を定義し、プロンプトから「主語」と「目的語」を抽出し、制限された語彙から引き出された「述語」と対応させることを目指します</a:t>
            </a:r>
            <a:endParaRPr sz="813"/>
          </a:p>
          <a:p>
            <a:pPr indent="0" lvl="0" marL="0" rtl="0" algn="l">
              <a:lnSpc>
                <a:spcPct val="100000"/>
              </a:lnSpc>
              <a:spcBef>
                <a:spcPts val="1200"/>
              </a:spcBef>
              <a:spcAft>
                <a:spcPts val="0"/>
              </a:spcAft>
              <a:buNone/>
            </a:pPr>
            <a:r>
              <a:rPr lang="ja" sz="813"/>
              <a:t>Zero-shot PromptFew-shot Prompt:</a:t>
            </a:r>
            <a:br>
              <a:rPr lang="ja" sz="813"/>
            </a:br>
            <a:r>
              <a:rPr lang="ja" sz="813"/>
              <a:t>{"instruction": "My sobriety date is November 4th.", "output": "{\"name\": \"store_knowledge\", \"statements\": [{\"subject\": \"my sobriety\", \"predicate\": \"anniversary\", \"object\": \"November 4\"}]}"}</a:t>
            </a:r>
            <a:br>
              <a:rPr lang="ja" sz="813"/>
            </a:br>
            <a:r>
              <a:rPr lang="ja" sz="813"/>
              <a:t>{"instruction": "I stopped drinking on November 4th.", "output": "{\"name\": \"store_knowledge\", \"statements\": [{\"subject\": \"my sobriety\", \"predicate\": \"anniversary\", \"object\": \"November 4\"}]}"}</a:t>
            </a:r>
            <a:br>
              <a:rPr lang="ja" sz="813"/>
            </a:br>
            <a:r>
              <a:rPr lang="ja" sz="813"/>
              <a:t>{"instruction": "My sobriety date is June 6th.", "output": "{\"name\": \"store_knowledge\", \"statements\": [{\"subject\": \"my sobriety\", \"predicate\": \"anniversary\", \"object\": \"June 6\"}]}"}</a:t>
            </a:r>
            <a:br>
              <a:rPr lang="ja" sz="813"/>
            </a:br>
            <a:r>
              <a:rPr lang="ja" sz="813"/>
              <a:t>{"instruction": "My son's birthday is on February 13th.", "output": "{\"name\": \"store_knowledge\", \"statements\": [{\"subject\": \"my son\", \"predicate\": \"birthday\", \"object\": \"February 13nd\"}]}"}</a:t>
            </a:r>
            <a:endParaRPr sz="81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パフォーマンス評価では、128の「誕生日」と72の「記念日」関係を含む非重複テストデータセットを使用して提案された方法を評価しました。評価では、「関係ベース」と「トリプルベース」の2つの異なる方法で、生成された出力と手作業で作成された基準値とを比較しました。関係ベースの比較は述語項のみに焦点を当て、トリプルベースの比較では生成されたトリプルの全項を比較します。評価結果は、精度、再現率、F1スコアで表され、特にゼロショットプロンプティングとファインチューニング方法が優れていることが示されました。ファインチューニングは特にトリプル生成のパフォーマンスが高いことが観察され、今後の研究での焦点とされます。</a:t>
            </a:r>
            <a:endParaRPr sz="822"/>
          </a:p>
        </p:txBody>
      </p:sp>
      <p:pic>
        <p:nvPicPr>
          <p:cNvPr id="473" name="Google Shape;473;p82"/>
          <p:cNvPicPr preferRelativeResize="0"/>
          <p:nvPr/>
        </p:nvPicPr>
        <p:blipFill>
          <a:blip r:embed="rId3">
            <a:alphaModFix/>
          </a:blip>
          <a:stretch>
            <a:fillRect/>
          </a:stretch>
        </p:blipFill>
        <p:spPr>
          <a:xfrm>
            <a:off x="1654263" y="4163763"/>
            <a:ext cx="4848225" cy="8858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83"/>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lnSpc>
                <a:spcPct val="100000"/>
              </a:lnSpc>
              <a:spcBef>
                <a:spcPts val="0"/>
              </a:spcBef>
              <a:spcAft>
                <a:spcPts val="0"/>
              </a:spcAft>
              <a:buNone/>
            </a:pPr>
            <a:r>
              <a:rPr lang="ja" sz="1200" u="sng"/>
              <a:t>High-Level, Collaborative Task Planning Grammar and Execution for Heterogeneous Agents</a:t>
            </a:r>
            <a:r>
              <a:rPr lang="ja" sz="1200" u="sng"/>
              <a:t> 2024</a:t>
            </a:r>
            <a:endParaRPr sz="1100"/>
          </a:p>
          <a:p>
            <a:pPr indent="0" lvl="0" marL="0" rtl="0" algn="l">
              <a:lnSpc>
                <a:spcPct val="100000"/>
              </a:lnSpc>
              <a:spcBef>
                <a:spcPts val="1200"/>
              </a:spcBef>
              <a:spcAft>
                <a:spcPts val="0"/>
              </a:spcAft>
              <a:buNone/>
            </a:pPr>
            <a:r>
              <a:rPr lang="ja" sz="1100" u="sng"/>
              <a:t>概要</a:t>
            </a:r>
            <a:endParaRPr sz="722"/>
          </a:p>
          <a:p>
            <a:pPr indent="0" lvl="0" marL="0" rtl="0" algn="l">
              <a:lnSpc>
                <a:spcPct val="100000"/>
              </a:lnSpc>
              <a:spcBef>
                <a:spcPts val="1200"/>
              </a:spcBef>
              <a:spcAft>
                <a:spcPts val="0"/>
              </a:spcAft>
              <a:buNone/>
            </a:pPr>
            <a:r>
              <a:rPr lang="ja" sz="764"/>
              <a:t>- 異種エージェントの協力タスクを表現する新しい文法を使用して、重複する能力を持つエージェント間で協力タスクをエンコードします。</a:t>
            </a:r>
            <a:br>
              <a:rPr lang="ja" sz="764"/>
            </a:br>
            <a:r>
              <a:rPr lang="ja" sz="764"/>
              <a:t>- エージェントの数やタスクへの明示的な割り当てや制約なしに、タスクを満たすためのエージェントチームを自動的に見つける方法を開発</a:t>
            </a:r>
            <a:endParaRPr sz="764"/>
          </a:p>
          <a:p>
            <a:pPr indent="0" lvl="0" marL="0" rtl="0" algn="l">
              <a:lnSpc>
                <a:spcPct val="100000"/>
              </a:lnSpc>
              <a:spcBef>
                <a:spcPts val="1200"/>
              </a:spcBef>
              <a:spcAft>
                <a:spcPts val="0"/>
              </a:spcAft>
              <a:buNone/>
            </a:pPr>
            <a:r>
              <a:rPr lang="ja" sz="1100" u="sng"/>
              <a:t>基本概念</a:t>
            </a:r>
            <a:endParaRPr sz="800"/>
          </a:p>
          <a:p>
            <a:pPr indent="0" lvl="0" marL="0" rtl="0" algn="l">
              <a:lnSpc>
                <a:spcPct val="100000"/>
              </a:lnSpc>
              <a:spcBef>
                <a:spcPts val="1200"/>
              </a:spcBef>
              <a:spcAft>
                <a:spcPts val="0"/>
              </a:spcAft>
              <a:buNone/>
            </a:pPr>
            <a:r>
              <a:rPr lang="ja" sz="813"/>
              <a:t>以下の三つのサブセクションに分かれています</a:t>
            </a:r>
            <a:br>
              <a:rPr lang="ja" sz="813"/>
            </a:br>
            <a:r>
              <a:rPr lang="ja" sz="813"/>
              <a:t>1 Linear Temporal Logic (LTL): 時間的な性質を表現するための論理です。LTL式は、一連の原子命題に対して定義され、時間に関する演算子（例：「次」や「まで」）を使用して、システムの挙動が時間を通じてどのように変化するかを記述します。</a:t>
            </a:r>
            <a:br>
              <a:rPr lang="ja" sz="813"/>
            </a:br>
            <a:r>
              <a:rPr lang="ja" sz="813"/>
              <a:t>2 Büchi Automata: LTL式は、無限の実行を受け入れる条件として、非決定性Büchiオートマトンに変換することができます。Büchiオートマトンは、状態の集合、初期状態、入力アルファベット、遷移関係、および受理状態の集合から構成されます。オートマトンは、受理状態が無限にしばしば出現する無限の実行（トレース）を受け入れます。</a:t>
            </a:r>
            <a:br>
              <a:rPr lang="ja" sz="813"/>
            </a:br>
            <a:r>
              <a:rPr lang="ja" sz="813"/>
              <a:t>3 Agent Model: エージェントモデルは、エージェントの能力を表すために使用される抽象的なモデルです。このモデルは、有限状態集合、初期状態、原子命題の集合、遷移関係、ラベリング関数、および遷移のコストを割り当てるコスト関数から構成されます。異なるエージェントは異なる能力セットを持つことができ、このモデルを使用して、個々のエージェントがタスクの特定の部分を実行できるかどうかを判断します。</a:t>
            </a:r>
            <a:br>
              <a:rPr lang="ja" sz="813"/>
            </a:br>
            <a:r>
              <a:rPr lang="ja" sz="813"/>
              <a:t>提案されたマルチエージェントタスクプランニングおよび実行アプローチの理解と適用の基盤を形成します。LTLを用いることで、時間的な制約を含む複雑なタスク要件を表現でき、Büchiオートマトンを通じてこれらの要件を満たすためのエージェントの挙動を合成することが可能になります。さらに、エージェントモデルは、エージェントの能力とタスク要件との対応を明確にするために重要な役割を果たします。</a:t>
            </a:r>
            <a:endParaRPr sz="813"/>
          </a:p>
          <a:p>
            <a:pPr indent="0" lvl="0" marL="0" rtl="0" algn="l">
              <a:lnSpc>
                <a:spcPct val="100000"/>
              </a:lnSpc>
              <a:spcBef>
                <a:spcPts val="1200"/>
              </a:spcBef>
              <a:spcAft>
                <a:spcPts val="0"/>
              </a:spcAft>
              <a:buNone/>
            </a:pPr>
            <a:r>
              <a:rPr lang="ja" sz="813"/>
              <a:t>Find Accepting Trace for Agent Team</a:t>
            </a:r>
            <a:br>
              <a:rPr lang="ja" sz="813"/>
            </a:br>
            <a:r>
              <a:rPr lang="ja" sz="813"/>
              <a:t>アルゴリズムの目的は、エージェントチームのための受理トレースを見つけることです。入力としてエージェントのセット、彼らの役割のセット、Büchiオートマトン、そして各エージェントに対応するBüchiオートマトンのセットが与えられます。出力としては、受理トレース、選択された遷移関数、選択されたエージントのサブセット、およびそのサブセットにおける役割のセットがあります。</a:t>
            </a:r>
            <a:br>
              <a:rPr lang="ja" sz="813"/>
            </a:br>
            <a:r>
              <a:rPr lang="ja" sz="813"/>
              <a:t>1. 初期化: スタックと訪問済みセットを空にします。</a:t>
            </a:r>
            <a:br>
              <a:rPr lang="ja" sz="813"/>
            </a:br>
            <a:r>
              <a:rPr lang="ja" sz="813"/>
              <a:t>2. 初期遷移の追加: Büchiオートマトンの初期状態から出る遷移をすべてスタックに追加します。これらの遷移は、役割セットと共に追加されます。</a:t>
            </a:r>
            <a:br>
              <a:rPr lang="ja" sz="813"/>
            </a:br>
            <a:r>
              <a:rPr lang="ja" sz="813"/>
              <a:t>3. スタックが空でない間、以下の操作を行います:</a:t>
            </a:r>
            <a:br>
              <a:rPr lang="ja" sz="813"/>
            </a:br>
            <a:r>
              <a:rPr lang="ja" sz="813"/>
              <a:t>- スタックから要素を取り出し、まだ訪問していない遷移であれば、訪問済みに追加します。</a:t>
            </a:r>
            <a:br>
              <a:rPr lang="ja" sz="813"/>
            </a:br>
            <a:r>
              <a:rPr lang="ja" sz="813"/>
              <a:t>- 取り出した遷移に基づき、適切なエージェントチームを選択します。これは、タスクを実行するために必要なエージェントの組み合わせを決定する過程です。</a:t>
            </a:r>
            <a:br>
              <a:rPr lang="ja" sz="813"/>
            </a:br>
            <a:r>
              <a:rPr lang="ja" sz="813"/>
              <a:t>- 選択したエージェントチームに基づき、役割を更新します。これには、各エージェントが担当する役割を調整する作業が含まれます。</a:t>
            </a:r>
            <a:br>
              <a:rPr lang="ja" sz="813"/>
            </a:br>
            <a:r>
              <a:rPr lang="ja" sz="813"/>
              <a:t>- もし新たな遷移が見つかり、かつその遷移が目的の条件を満たす（例えば、受理状態に到達する）場合、受理トレースを決定し、アルゴリズムを終了します。</a:t>
            </a:r>
            <a:endParaRPr sz="813"/>
          </a:p>
          <a:p>
            <a:pPr indent="0" lvl="0" marL="0" rtl="0" algn="l">
              <a:lnSpc>
                <a:spcPct val="100000"/>
              </a:lnSpc>
              <a:spcBef>
                <a:spcPts val="1200"/>
              </a:spcBef>
              <a:spcAft>
                <a:spcPts val="0"/>
              </a:spcAft>
              <a:buNone/>
            </a:pPr>
            <a:r>
              <a:rPr lang="ja" sz="813"/>
              <a:t>Synthesize an Agent’s Behavior</a:t>
            </a:r>
            <a:br>
              <a:rPr lang="ja" sz="813"/>
            </a:br>
            <a:r>
              <a:rPr lang="ja" sz="813"/>
              <a:t>エージェントの振る舞いを合成するプロセスを記述しています。このアルゴリズムは、特定のエージェントに対する振る舞いを決定し、タスクの実行に必要なアクションを具体化します。入力として、エージェントのグラフ、エージェントの役割、選択されたエージェントのサブセットにおける役割のセット、受理トレース、および選択された遷移関数が与えられます。</a:t>
            </a:r>
            <a:br>
              <a:rPr lang="ja" sz="813"/>
            </a:br>
            <a:r>
              <a:rPr lang="ja" sz="813"/>
              <a:t>1 エージェントのグラフ、そのエージェントの役割、遷移、そして選択された遷移関数を使って、そのエージェントの特定の遷移における行動を見つけます。</a:t>
            </a:r>
            <a:br>
              <a:rPr lang="ja" sz="813"/>
            </a:br>
            <a:r>
              <a:rPr lang="ja" sz="813"/>
              <a:t>2 そのエージェントの役割が他のエージェントと共有する行動があるかどうかをチェックします。もし共有する行動がない、またはそのエージェントだけがその行動をする場合、エージェントは自分の行動を実行します。</a:t>
            </a:r>
            <a:br>
              <a:rPr lang="ja" sz="813"/>
            </a:br>
            <a:r>
              <a:rPr lang="ja" sz="813"/>
              <a:t>3 もし他のエージェントと共有する行動がある場合、エージェントはまず最後の行動を除くすべての行動を実行します。</a:t>
            </a:r>
            <a:br>
              <a:rPr lang="ja" sz="813"/>
            </a:br>
            <a:r>
              <a:rPr lang="ja" sz="813"/>
              <a:t>4 次に、最後の行動を実行する前に、他のエージェントが同じ行動をするまで待機します。全ての関連するエージェントが行動を終えたら、最後の行動を実行します。</a:t>
            </a:r>
            <a:endParaRPr sz="813"/>
          </a:p>
          <a:p>
            <a:pPr indent="0" lvl="0" marL="0" rtl="0" algn="l">
              <a:lnSpc>
                <a:spcPct val="100000"/>
              </a:lnSpc>
              <a:spcBef>
                <a:spcPts val="1200"/>
              </a:spcBef>
              <a:spcAft>
                <a:spcPts val="0"/>
              </a:spcAft>
              <a:buNone/>
            </a:pPr>
            <a:r>
              <a:rPr lang="ja" sz="813"/>
              <a:t>このアルゴリズムは、エージェントが単独で行動する場合と、他のエージェントと協調して行動する必要がある場合の両方を処理する方法を提供します。</a:t>
            </a:r>
            <a:br>
              <a:rPr lang="ja" sz="813"/>
            </a:br>
            <a:r>
              <a:rPr lang="ja" sz="813"/>
              <a:t>共有する行動がある場合、エージェントは他のエージェントと同期をとりながら行動を進める必要があります。</a:t>
            </a:r>
            <a:endParaRPr sz="813"/>
          </a:p>
          <a:p>
            <a:pPr indent="0" lvl="0" marL="0" rtl="0" algn="l">
              <a:lnSpc>
                <a:spcPct val="100000"/>
              </a:lnSpc>
              <a:spcBef>
                <a:spcPts val="1200"/>
              </a:spcBef>
              <a:spcAft>
                <a:spcPts val="1200"/>
              </a:spcAft>
              <a:buNone/>
            </a:pPr>
            <a:r>
              <a:t/>
            </a:r>
            <a:endParaRPr sz="813"/>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84"/>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ja" sz="1200" u="sng"/>
              <a:t>TravelPlanner: A Benchmark for Real-World Planning with Language Agents</a:t>
            </a:r>
            <a:r>
              <a:rPr lang="ja" sz="1200" u="sng"/>
              <a:t> 2024</a:t>
            </a:r>
            <a:endParaRPr sz="1100"/>
          </a:p>
          <a:p>
            <a:pPr indent="0" lvl="0" marL="0" rtl="0" algn="l">
              <a:lnSpc>
                <a:spcPct val="100000"/>
              </a:lnSpc>
              <a:spcBef>
                <a:spcPts val="1200"/>
              </a:spcBef>
              <a:spcAft>
                <a:spcPts val="0"/>
              </a:spcAft>
              <a:buNone/>
            </a:pPr>
            <a:r>
              <a:rPr lang="ja" sz="1100" u="sng"/>
              <a:t>概要</a:t>
            </a:r>
            <a:endParaRPr sz="722"/>
          </a:p>
          <a:p>
            <a:pPr indent="0" lvl="0" marL="0" rtl="0" algn="l">
              <a:lnSpc>
                <a:spcPct val="100000"/>
              </a:lnSpc>
              <a:spcBef>
                <a:spcPts val="1200"/>
              </a:spcBef>
              <a:spcAft>
                <a:spcPts val="0"/>
              </a:spcAft>
              <a:buNone/>
            </a:pPr>
            <a:r>
              <a:rPr lang="ja" sz="764"/>
              <a:t>TravelPlannerは、実世界のシナリオにおける言語エージェントの計画能力を複数の次元で評価するために設計された包括的なベンチマークです。具体的には、旅行計画をテスト環境として採用し、すべての関連情報を慎重に作成してデータの汚染を最小限に抑えています。このベンチマークは、各クエリに対して単一の正解を持たず、代わりに複数の事前定義された評価スクリプトを用いてテストされた計画を評価し、言語エージェントがツールを効果的に使用してクエリで指定された暗黙の常識と明示的なユーザーのニーズの両方に沿った計画を作成できるかどうかを判断します。</a:t>
            </a:r>
            <a:br>
              <a:rPr lang="ja" sz="764"/>
            </a:br>
            <a:r>
              <a:rPr lang="ja" sz="764" u="sng">
                <a:solidFill>
                  <a:schemeClr val="hlink"/>
                </a:solidFill>
                <a:hlinkClick r:id="rId3"/>
              </a:rPr>
              <a:t>https://osu-nlp-group.github.io/TravelPlanner/</a:t>
            </a:r>
            <a:endParaRPr sz="764"/>
          </a:p>
          <a:p>
            <a:pPr indent="0" lvl="0" marL="0" rtl="0" algn="l">
              <a:lnSpc>
                <a:spcPct val="100000"/>
              </a:lnSpc>
              <a:spcBef>
                <a:spcPts val="1200"/>
              </a:spcBef>
              <a:spcAft>
                <a:spcPts val="0"/>
              </a:spcAft>
              <a:buNone/>
            </a:pPr>
            <a:r>
              <a:rPr lang="ja" sz="1100" u="sng"/>
              <a:t>新規性</a:t>
            </a:r>
            <a:endParaRPr sz="800"/>
          </a:p>
          <a:p>
            <a:pPr indent="0" lvl="0" marL="0" rtl="0" algn="l">
              <a:lnSpc>
                <a:spcPct val="100000"/>
              </a:lnSpc>
              <a:spcBef>
                <a:spcPts val="1200"/>
              </a:spcBef>
              <a:spcAft>
                <a:spcPts val="0"/>
              </a:spcAft>
              <a:buNone/>
            </a:pPr>
            <a:r>
              <a:rPr lang="ja" sz="813"/>
              <a:t>TravelPlannerの新規性は、言語エージェントが実世界の複雑な計画を行う能力を評価するために、ほぼ400万のデータレコードと1225の計画意図を含む旅行計画という具体的なシナリオを使用する点にあります。このベンチマークは、旅行計画の日数や厳格な制約の数を通じて、計画の幅と深さの両方でエージェントの能力を試験します。また、環境制約、常識制約、および厳格な制約という3種類の制約を設計することで、実世界のアプリケーションの観点から評価を行い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TravelPlannerは、交通手段、毎日の食事、アトラクション、</a:t>
            </a:r>
            <a:br>
              <a:rPr lang="ja" sz="813"/>
            </a:br>
            <a:r>
              <a:rPr lang="ja" sz="813"/>
              <a:t>そして宿泊施設を含む包括的な計画を立てるために、</a:t>
            </a:r>
            <a:br>
              <a:rPr lang="ja" sz="813"/>
            </a:br>
            <a:r>
              <a:rPr lang="ja" sz="813"/>
              <a:t>言語エージェントが様々なツールを使用して情報を収集し、</a:t>
            </a:r>
            <a:br>
              <a:rPr lang="ja" sz="813"/>
            </a:br>
            <a:r>
              <a:rPr lang="ja" sz="813"/>
              <a:t>意思決定を行いながら制約を満たすかどうかを評価します。</a:t>
            </a:r>
            <a:br>
              <a:rPr lang="ja" sz="813"/>
            </a:br>
            <a:r>
              <a:rPr lang="ja" sz="813"/>
              <a:t>具体的には、1,225のクエリが含まれ、訓練セット、検証セット、</a:t>
            </a:r>
            <a:br>
              <a:rPr lang="ja" sz="813"/>
            </a:br>
            <a:r>
              <a:rPr lang="ja" sz="813"/>
              <a:t>テストセットに分けられています。各クエリは、</a:t>
            </a:r>
            <a:br>
              <a:rPr lang="ja" sz="813"/>
            </a:br>
            <a:r>
              <a:rPr lang="ja" sz="813"/>
              <a:t>厳格な人間による検証を経て、実行可能な解決策が</a:t>
            </a:r>
            <a:br>
              <a:rPr lang="ja" sz="813"/>
            </a:br>
            <a:r>
              <a:rPr lang="ja" sz="813"/>
              <a:t>存在することが保証されています。</a:t>
            </a:r>
            <a:endParaRPr sz="81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0"/>
              </a:spcAft>
              <a:buNone/>
            </a:pPr>
            <a:r>
              <a:rPr lang="ja" sz="822"/>
              <a:t>既存の大規模言語モデル（LLMs）と計画戦略に関する実験結果は、</a:t>
            </a:r>
            <a:br>
              <a:rPr lang="ja" sz="822"/>
            </a:br>
            <a:r>
              <a:rPr lang="ja" sz="822"/>
              <a:t>TravelPlannerの検証セットとテストセットにおける異なるLLMsの</a:t>
            </a:r>
            <a:br>
              <a:rPr lang="ja" sz="822"/>
            </a:br>
            <a:r>
              <a:rPr lang="ja" sz="822"/>
              <a:t>性能を示しています。ツール使用エラーの分布や、GPT-4-Turboに</a:t>
            </a:r>
            <a:br>
              <a:rPr lang="ja" sz="822"/>
            </a:br>
            <a:r>
              <a:rPr lang="ja" sz="822"/>
              <a:t>よる制約通過率、さらにはエージェントと参照との間の異なる</a:t>
            </a:r>
            <a:br>
              <a:rPr lang="ja" sz="822"/>
            </a:br>
            <a:r>
              <a:rPr lang="ja" sz="822"/>
              <a:t>ツール使用回数の比較などが含まれます。</a:t>
            </a:r>
            <a:endParaRPr sz="822"/>
          </a:p>
          <a:p>
            <a:pPr indent="0" lvl="0" marL="0" rtl="0" algn="l">
              <a:lnSpc>
                <a:spcPct val="100000"/>
              </a:lnSpc>
              <a:spcBef>
                <a:spcPts val="1200"/>
              </a:spcBef>
              <a:spcAft>
                <a:spcPts val="1200"/>
              </a:spcAft>
              <a:buNone/>
            </a:pPr>
            <a:r>
              <a:rPr lang="ja" sz="822"/>
              <a:t>TravelPlannerのデータセットは、</a:t>
            </a:r>
            <a:br>
              <a:rPr lang="ja" sz="822"/>
            </a:br>
            <a:r>
              <a:rPr lang="ja" sz="822"/>
              <a:t>公開されたインターネットデータからソースされたオリジナル</a:t>
            </a:r>
            <a:br>
              <a:rPr lang="ja" sz="822"/>
            </a:br>
            <a:r>
              <a:rPr lang="ja" sz="822"/>
              <a:t>データを基にしていて、データ汚染の問題を効果的に回避する</a:t>
            </a:r>
            <a:br>
              <a:rPr lang="ja" sz="822"/>
            </a:br>
            <a:r>
              <a:rPr lang="ja" sz="822"/>
              <a:t>ために、特定のキーと値を追加、削除、および変更しています。</a:t>
            </a:r>
            <a:br>
              <a:rPr lang="ja" sz="822"/>
            </a:br>
            <a:r>
              <a:rPr lang="ja" sz="822"/>
              <a:t>データセットはHugging Face Datasetでダウンロード可能</a:t>
            </a:r>
            <a:endParaRPr sz="822"/>
          </a:p>
        </p:txBody>
      </p:sp>
      <p:pic>
        <p:nvPicPr>
          <p:cNvPr id="484" name="Google Shape;484;p84"/>
          <p:cNvPicPr preferRelativeResize="0"/>
          <p:nvPr/>
        </p:nvPicPr>
        <p:blipFill>
          <a:blip r:embed="rId4">
            <a:alphaModFix/>
          </a:blip>
          <a:stretch>
            <a:fillRect/>
          </a:stretch>
        </p:blipFill>
        <p:spPr>
          <a:xfrm>
            <a:off x="3191650" y="1905000"/>
            <a:ext cx="5908372" cy="3144601"/>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85"/>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Homogenization Effects of Large Language Models on Human Creative Ideation</a:t>
            </a:r>
            <a:r>
              <a:rPr lang="ja" sz="1200" u="sng"/>
              <a:t> 2024</a:t>
            </a:r>
            <a:endParaRPr sz="1100"/>
          </a:p>
          <a:p>
            <a:pPr indent="0" lvl="0" marL="0" rtl="0" algn="l">
              <a:lnSpc>
                <a:spcPct val="100000"/>
              </a:lnSpc>
              <a:spcBef>
                <a:spcPts val="1200"/>
              </a:spcBef>
              <a:spcAft>
                <a:spcPts val="0"/>
              </a:spcAft>
              <a:buNone/>
            </a:pPr>
            <a:r>
              <a:rPr lang="ja" sz="1100" u="sng"/>
              <a:t>概要</a:t>
            </a:r>
            <a:endParaRPr sz="722"/>
          </a:p>
          <a:p>
            <a:pPr indent="0" lvl="0" marL="0" rtl="0" algn="l">
              <a:lnSpc>
                <a:spcPct val="100000"/>
              </a:lnSpc>
              <a:spcBef>
                <a:spcPts val="1200"/>
              </a:spcBef>
              <a:spcAft>
                <a:spcPts val="0"/>
              </a:spcAft>
              <a:buNone/>
            </a:pPr>
            <a:r>
              <a:rPr lang="ja" sz="764"/>
              <a:t>LLMを創造性支援ツール（CST）として使用することが、異なるユーザーが生成するアイデアの均質化を促進するかどうかを検証しました。36人の参加者を対象に比較ユーザースタディを行い、ChatGPTと非AIベースのCSTを使用した際の創造性の差異を調査。結果として、ChatGPTを使用したグループではアイデアの均質化が顕著に観察されましたが、個々の創造性における多様性には大きな違いは見られませんでした。また、ChatGPTを使用した際には、参加者が生成したアイデアに対する責任感が低下することも明らかになりました。</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ChatGPTと非AIベースのCST（Oblique Strategies）を用いた36人の参加者による内部被験者実験を行いました。参加者は4つの異なる発散思考タスクに取り組み、それぞれのツールを使用してアイデアを生成しました。生成されたアイデアの意味的類似性を分析することで、均質化の度合いを評価しました。</a:t>
            </a:r>
            <a:endParaRPr sz="81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ChatGPTを使用したグループでは、アイデアの均質化がグループレベルで顕著に観察され、参加者はより多くのアイデアを生成し、詳細さがある傾向がありました。</a:t>
            </a:r>
            <a:br>
              <a:rPr lang="ja" sz="822"/>
            </a:br>
            <a:r>
              <a:rPr lang="ja" sz="822"/>
              <a:t>しかし、個々のレベルでのアイデアの多様性には大きな違いはありませんでした。</a:t>
            </a:r>
            <a:br>
              <a:rPr lang="ja" sz="822"/>
            </a:br>
            <a:r>
              <a:rPr lang="ja" sz="822"/>
              <a:t>LLMを用いた創造性支援ツール（CST）が、グループレベルでのアイデアの意味的多様性を減少させること、個々の参加者が生成するアイデアの集合の多様性には差がないことを示す結果を報告しています。均質化の原因は、LLMが異なるユーザーに似たアイデアを提案すること、LLMの出力と完全なアイデアとの間の推論距離の低さにあると考察されています。また、LLMが生成するステレオタイプな出力についての情報をユーザーに提供することで、均質化の効果に抵抗することができるかもしれないとしていますが、LLMからより多様な反応を引き出すためのプロンプト戦略を適応させることは困難であるとも指摘しています。</a:t>
            </a:r>
            <a:endParaRPr sz="822"/>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86"/>
          <p:cNvSpPr txBox="1"/>
          <p:nvPr>
            <p:ph idx="1" type="body"/>
          </p:nvPr>
        </p:nvSpPr>
        <p:spPr>
          <a:xfrm>
            <a:off x="0" y="0"/>
            <a:ext cx="9144000" cy="5049600"/>
          </a:xfrm>
          <a:prstGeom prst="rect">
            <a:avLst/>
          </a:prstGeom>
        </p:spPr>
        <p:txBody>
          <a:bodyPr anchorCtr="0" anchor="t" bIns="91425" lIns="91425" spcFirstLastPara="1" rIns="91425" wrap="square" tIns="91425">
            <a:normAutofit fontScale="55000" lnSpcReduction="20000"/>
          </a:bodyPr>
          <a:lstStyle/>
          <a:p>
            <a:pPr indent="0" lvl="0" marL="0" rtl="0" algn="l">
              <a:lnSpc>
                <a:spcPct val="100000"/>
              </a:lnSpc>
              <a:spcBef>
                <a:spcPts val="0"/>
              </a:spcBef>
              <a:spcAft>
                <a:spcPts val="0"/>
              </a:spcAft>
              <a:buNone/>
            </a:pPr>
            <a:r>
              <a:rPr lang="ja" sz="1200" u="sng"/>
              <a:t>GLaPE: Gold Label-agnostic Prompt Evaluation and Optimization for Large Language Models</a:t>
            </a:r>
            <a:r>
              <a:rPr lang="ja" sz="1200" u="sng"/>
              <a:t> 2024</a:t>
            </a:r>
            <a:endParaRPr sz="1100"/>
          </a:p>
          <a:p>
            <a:pPr indent="0" lvl="0" marL="0" rtl="0" algn="l">
              <a:lnSpc>
                <a:spcPct val="100000"/>
              </a:lnSpc>
              <a:spcBef>
                <a:spcPts val="1200"/>
              </a:spcBef>
              <a:spcAft>
                <a:spcPts val="0"/>
              </a:spcAft>
              <a:buNone/>
            </a:pPr>
            <a:r>
              <a:rPr lang="ja" sz="1100" u="sng"/>
              <a:t>概要</a:t>
            </a:r>
            <a:endParaRPr sz="722"/>
          </a:p>
          <a:p>
            <a:pPr indent="0" lvl="0" marL="0" rtl="0" algn="l">
              <a:lnSpc>
                <a:spcPct val="100000"/>
              </a:lnSpc>
              <a:spcBef>
                <a:spcPts val="1200"/>
              </a:spcBef>
              <a:spcAft>
                <a:spcPts val="0"/>
              </a:spcAft>
              <a:buNone/>
            </a:pPr>
            <a:r>
              <a:rPr lang="ja" sz="764"/>
              <a:t>LLM</a:t>
            </a:r>
            <a:r>
              <a:rPr lang="ja" sz="764"/>
              <a:t>タスク性能はプロンプト設計で決まるという問題がある、この職人技に依存しないプロンプト評価手法（GLaPE）を提案</a:t>
            </a:r>
            <a:br>
              <a:rPr lang="ja" sz="764"/>
            </a:br>
            <a:r>
              <a:rPr lang="ja" sz="764"/>
              <a:t>自己一貫性と答えの正確性の相関に基づき、初期の評価スコアとして自己一貫性を採用し、同一回答を生成するプロンプトのスコアを相互一貫性に基づいて洗練します。</a:t>
            </a:r>
            <a:br>
              <a:rPr lang="ja" sz="764"/>
            </a:br>
            <a:r>
              <a:rPr lang="ja" sz="764"/>
              <a:t>実験結果は、GLaPEが正解ラベルがなくても信頼性の高い評価を提供し、6つの人気のある推論タスクにおいて、GLaPEに基づくプロンプト最適化が効果的なプロンプトを生み出すことを示しています。</a:t>
            </a:r>
            <a:br>
              <a:rPr lang="ja" sz="764"/>
            </a:br>
            <a:r>
              <a:rPr lang="ja" sz="764"/>
              <a:t>https://github.com/thunderous77/GLaPE</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正解ラベルに依存しない新たなプロンプト評価手法（GLaPE）を提案し、自己一貫性を基にした初期の評価スコア設定と、同一回答を生成するプロンプト間でのスコアを相互一貫性に基づいて洗練することで、正確かつ一貫性のある回答を促進するプロンプトを見つけ出します。</a:t>
            </a:r>
            <a:endParaRPr sz="813"/>
          </a:p>
          <a:p>
            <a:pPr indent="0" lvl="0" marL="0" rtl="0" algn="l">
              <a:lnSpc>
                <a:spcPct val="100000"/>
              </a:lnSpc>
              <a:spcBef>
                <a:spcPts val="1200"/>
              </a:spcBef>
              <a:spcAft>
                <a:spcPts val="0"/>
              </a:spcAft>
              <a:buNone/>
            </a:pPr>
            <a:r>
              <a:rPr lang="ja" sz="813"/>
              <a:t>GLaPE（Gold Label-agnostic Prompt Evaluation）:</a:t>
            </a:r>
            <a:br>
              <a:rPr lang="ja" sz="813"/>
            </a:br>
            <a:r>
              <a:rPr lang="ja" sz="813"/>
              <a:t>1. 自己一貫性（Self-Consistency Evaluation）の評価:</a:t>
            </a:r>
            <a:br>
              <a:rPr lang="ja" sz="813"/>
            </a:br>
            <a:r>
              <a:rPr lang="ja" sz="813"/>
              <a:t>- LLMに複数のプロンプトを提供し、それぞれのプロンプトに対する回答を生成させます。</a:t>
            </a:r>
            <a:br>
              <a:rPr lang="ja" sz="813"/>
            </a:br>
            <a:r>
              <a:rPr lang="ja" sz="813"/>
              <a:t>- 同一プロンプトから得られる回答の一貫性を評価するメトリクスを定義します。</a:t>
            </a:r>
            <a:br>
              <a:rPr lang="ja" sz="813"/>
            </a:br>
            <a:r>
              <a:rPr lang="ja" sz="813"/>
              <a:t>自己一貫性は、同じ質問に対するモデルの異なる回答がどれだけ一貫しているかを評価する指標です。このコードでは、自己一貫性は特定のcot_triggerに対する予測関数predict内で計算されています。predict関数はutils.pyファイル内にあり、データローダーからのデータに対してモデルが生成した回答の自己一貫性を計算します。自己一貫性（SC）は、特定のcot_triggerで生成された回答の中で最も頻繁に現れる回答が全生成回答に占める割合として計算されます。</a:t>
            </a:r>
            <a:br>
              <a:rPr lang="ja" sz="813"/>
            </a:br>
            <a:r>
              <a:rPr lang="ja" sz="813">
                <a:solidFill>
                  <a:schemeClr val="lt1"/>
                </a:solidFill>
                <a:highlight>
                  <a:schemeClr val="accent1"/>
                </a:highlight>
              </a:rPr>
              <a:t>def predict(cot_trigger, args, decoder, dataloader, temperature=0.5, dataset_size=10, generate_times=10):</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SC = 0</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for i, data in enumerate(dataloader):</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for iter in range(generate_times):</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preds.append(pred)</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new_SC = preds.count(new_answer) / generate_times * 100</a:t>
            </a:r>
            <a:br>
              <a:rPr lang="ja" sz="813">
                <a:solidFill>
                  <a:schemeClr val="lt1"/>
                </a:solidFill>
                <a:highlight>
                  <a:schemeClr val="accent1"/>
                </a:highlight>
              </a:rPr>
            </a:br>
            <a:r>
              <a:rPr lang="ja" sz="813">
                <a:solidFill>
                  <a:schemeClr val="lt1"/>
                </a:solidFill>
                <a:highlight>
                  <a:schemeClr val="accent1"/>
                </a:highlight>
              </a:rPr>
              <a:t>        SC += new_SC</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SC = SC / dataset_size</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return SC, accuracy, SC_list, answer_list</a:t>
            </a:r>
            <a:endParaRPr sz="813">
              <a:solidFill>
                <a:schemeClr val="lt1"/>
              </a:solidFill>
              <a:highlight>
                <a:schemeClr val="accent1"/>
              </a:highlight>
            </a:endParaRPr>
          </a:p>
          <a:p>
            <a:pPr indent="0" lvl="0" marL="0" rtl="0" algn="l">
              <a:lnSpc>
                <a:spcPct val="100000"/>
              </a:lnSpc>
              <a:spcBef>
                <a:spcPts val="1200"/>
              </a:spcBef>
              <a:spcAft>
                <a:spcPts val="0"/>
              </a:spcAft>
              <a:buNone/>
            </a:pPr>
            <a:r>
              <a:rPr lang="ja" sz="813"/>
              <a:t>2. 相互一貫性（Mutual Consistency Evaluation）の評価:</a:t>
            </a:r>
            <a:br>
              <a:rPr lang="ja" sz="813"/>
            </a:br>
            <a:r>
              <a:rPr lang="ja" sz="813"/>
              <a:t>- 異なるプロンプト間で共通の回答が生成された場合の一貫性を評価します。</a:t>
            </a:r>
            <a:br>
              <a:rPr lang="ja" sz="813"/>
            </a:br>
            <a:r>
              <a:rPr lang="ja" sz="813"/>
              <a:t>- 相互一貫性を高めることで、正確なプロンプトを識別できるようにします。</a:t>
            </a:r>
            <a:br>
              <a:rPr lang="ja" sz="813"/>
            </a:br>
            <a:r>
              <a:rPr lang="ja" sz="813"/>
              <a:t>相互一貫性は、異なるプロンプト（cot_trigger）によって生成された回答がどれだけ一致しているかを評価する指標です。</a:t>
            </a:r>
            <a:br>
              <a:rPr lang="ja" sz="813"/>
            </a:br>
            <a:r>
              <a:rPr lang="ja" sz="813"/>
              <a:t>このコードでは、compute_loss関数内で相互一貫性に基づく損失を計算しています。</a:t>
            </a:r>
            <a:br>
              <a:rPr lang="ja" sz="813"/>
            </a:br>
            <a:r>
              <a:rPr lang="ja" sz="813"/>
              <a:t>この関数は、異なるプロンプトが同じ質問に対して生成した回答が一致する場合に、相互一貫性の損失を低減します。</a:t>
            </a:r>
            <a:br>
              <a:rPr lang="ja" sz="813"/>
            </a:br>
            <a:r>
              <a:rPr lang="ja" sz="813"/>
              <a:t>これはoptimize関数内で呼び出され、最適化プロセスの一部として使用されます。</a:t>
            </a:r>
            <a:br>
              <a:rPr lang="ja" sz="813"/>
            </a:br>
            <a:r>
              <a:rPr lang="ja" sz="813">
                <a:solidFill>
                  <a:schemeClr val="lt1"/>
                </a:solidFill>
                <a:highlight>
                  <a:schemeClr val="accent1"/>
                </a:highlight>
              </a:rPr>
              <a:t>def compute_loss(args, Answer, SC, Score, alpha):</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mask = torch.zeros(prompt_num, prompt_num, question_num).to(args.device)</a:t>
            </a:r>
            <a:br>
              <a:rPr lang="ja" sz="813">
                <a:solidFill>
                  <a:schemeClr val="lt1"/>
                </a:solidFill>
                <a:highlight>
                  <a:schemeClr val="accent1"/>
                </a:highlight>
              </a:rPr>
            </a:br>
            <a:r>
              <a:rPr lang="ja" sz="813">
                <a:solidFill>
                  <a:schemeClr val="lt1"/>
                </a:solidFill>
                <a:highlight>
                  <a:schemeClr val="accent1"/>
                </a:highlight>
              </a:rPr>
              <a:t>    for k in range(question_num):</a:t>
            </a:r>
            <a:br>
              <a:rPr lang="ja" sz="813">
                <a:solidFill>
                  <a:schemeClr val="lt1"/>
                </a:solidFill>
                <a:highlight>
                  <a:schemeClr val="accent1"/>
                </a:highlight>
              </a:rPr>
            </a:br>
            <a:r>
              <a:rPr lang="ja" sz="813">
                <a:solidFill>
                  <a:schemeClr val="lt1"/>
                </a:solidFill>
                <a:highlight>
                  <a:schemeClr val="accent1"/>
                </a:highlight>
              </a:rPr>
              <a:t>        for i in range(prompt_num-1):</a:t>
            </a:r>
            <a:br>
              <a:rPr lang="ja" sz="813">
                <a:solidFill>
                  <a:schemeClr val="lt1"/>
                </a:solidFill>
                <a:highlight>
                  <a:schemeClr val="accent1"/>
                </a:highlight>
              </a:rPr>
            </a:br>
            <a:r>
              <a:rPr lang="ja" sz="813">
                <a:solidFill>
                  <a:schemeClr val="lt1"/>
                </a:solidFill>
                <a:highlight>
                  <a:schemeClr val="accent1"/>
                </a:highlight>
              </a:rPr>
              <a:t>            for j in range(i + 1, prompt_num):</a:t>
            </a:r>
            <a:br>
              <a:rPr lang="ja" sz="813">
                <a:solidFill>
                  <a:schemeClr val="lt1"/>
                </a:solidFill>
                <a:highlight>
                  <a:schemeClr val="accent1"/>
                </a:highlight>
              </a:rPr>
            </a:br>
            <a:r>
              <a:rPr lang="ja" sz="813">
                <a:solidFill>
                  <a:schemeClr val="lt1"/>
                </a:solidFill>
                <a:highlight>
                  <a:schemeClr val="accent1"/>
                </a:highlight>
              </a:rPr>
              <a:t>                if Answer[i][k] == Answer[j][k]:</a:t>
            </a:r>
            <a:br>
              <a:rPr lang="ja" sz="813">
                <a:solidFill>
                  <a:schemeClr val="lt1"/>
                </a:solidFill>
                <a:highlight>
                  <a:schemeClr val="accent1"/>
                </a:highlight>
              </a:rPr>
            </a:br>
            <a:r>
              <a:rPr lang="ja" sz="813">
                <a:solidFill>
                  <a:schemeClr val="lt1"/>
                </a:solidFill>
                <a:highlight>
                  <a:schemeClr val="accent1"/>
                </a:highlight>
              </a:rPr>
              <a:t>                    mask[i][j][k] = 1.0</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refine_loss = torch.sum(mask * (diff ** 2))</a:t>
            </a:r>
            <a:br>
              <a:rPr lang="ja" sz="813">
                <a:solidFill>
                  <a:schemeClr val="lt1"/>
                </a:solidFill>
                <a:highlight>
                  <a:schemeClr val="accent1"/>
                </a:highlight>
              </a:rPr>
            </a:br>
            <a:r>
              <a:rPr lang="ja" sz="813">
                <a:solidFill>
                  <a:schemeClr val="lt1"/>
                </a:solidFill>
                <a:highlight>
                  <a:schemeClr val="accent1"/>
                </a:highlight>
              </a:rPr>
              <a:t>    ...</a:t>
            </a:r>
            <a:endParaRPr sz="813">
              <a:solidFill>
                <a:schemeClr val="lt1"/>
              </a:solidFill>
              <a:highlight>
                <a:schemeClr val="accent1"/>
              </a:highlight>
            </a:endParaRPr>
          </a:p>
          <a:p>
            <a:pPr indent="0" lvl="0" marL="0" rtl="0" algn="l">
              <a:lnSpc>
                <a:spcPct val="100000"/>
              </a:lnSpc>
              <a:spcBef>
                <a:spcPts val="1200"/>
              </a:spcBef>
              <a:spcAft>
                <a:spcPts val="0"/>
              </a:spcAft>
              <a:buNone/>
            </a:pPr>
            <a:r>
              <a:rPr lang="ja" sz="813"/>
              <a:t>3. GLaPEスコアの計算:</a:t>
            </a:r>
            <a:br>
              <a:rPr lang="ja" sz="813"/>
            </a:br>
            <a:r>
              <a:rPr lang="ja" sz="813"/>
              <a:t>- 自己一貫性と相互一貫性の評価結果を統合し、GLaPEスコアを計算します。</a:t>
            </a:r>
            <a:br>
              <a:rPr lang="ja" sz="813"/>
            </a:br>
            <a:r>
              <a:rPr lang="ja" sz="813"/>
              <a:t>- このスコアを用いて、最適なプロンプトを選択または改善します。</a:t>
            </a:r>
            <a:br>
              <a:rPr lang="ja" sz="813"/>
            </a:br>
            <a:r>
              <a:rPr lang="ja" sz="813"/>
              <a:t>GLaPEスコアは、自己一貫性と相互一貫性を組み合わせた評価指標です。GLaPEスコアの計算はoptimize関数で行われます。</a:t>
            </a:r>
            <a:br>
              <a:rPr lang="ja" sz="813"/>
            </a:br>
            <a:r>
              <a:rPr lang="ja" sz="813"/>
              <a:t>この関数は、自己一貫性のスコアと相互一貫性に基づく損失を組み合わせて、各プロンプト（cot_trigger）のスコアを最適化します。</a:t>
            </a:r>
            <a:br>
              <a:rPr lang="ja" sz="813"/>
            </a:br>
            <a:r>
              <a:rPr lang="ja" sz="813"/>
              <a:t>GLaPEスコアは、これらのスコアの組み合わせに基づいて計算され、プロンプトの品質を評価するために使用されます。</a:t>
            </a:r>
            <a:br>
              <a:rPr lang="ja" sz="813"/>
            </a:br>
            <a:r>
              <a:rPr lang="ja" sz="813">
                <a:solidFill>
                  <a:schemeClr val="lt1"/>
                </a:solidFill>
                <a:highlight>
                  <a:schemeClr val="accent1"/>
                </a:highlight>
              </a:rPr>
              <a:t>def optimize(args, Answer, SC, alpha, max_iter=1000000, lr=0.05):</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Score = torch.tensor(np.random.rand(prompt_num, question_num) * 100, dtype=torch.float32).to(args.device)</a:t>
            </a:r>
            <a:br>
              <a:rPr lang="ja" sz="813">
                <a:solidFill>
                  <a:schemeClr val="lt1"/>
                </a:solidFill>
                <a:highlight>
                  <a:schemeClr val="accent1"/>
                </a:highlight>
              </a:rPr>
            </a:br>
            <a:r>
              <a:rPr lang="ja" sz="813">
                <a:solidFill>
                  <a:schemeClr val="lt1"/>
                </a:solidFill>
                <a:highlight>
                  <a:schemeClr val="accent1"/>
                </a:highlight>
              </a:rPr>
              <a:t>    Score.requires_grad = True</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for iter in range(max_iter):</a:t>
            </a:r>
            <a:br>
              <a:rPr lang="ja" sz="813">
                <a:solidFill>
                  <a:schemeClr val="lt1"/>
                </a:solidFill>
                <a:highlight>
                  <a:schemeClr val="accent1"/>
                </a:highlight>
              </a:rPr>
            </a:br>
            <a:r>
              <a:rPr lang="ja" sz="813">
                <a:solidFill>
                  <a:schemeClr val="lt1"/>
                </a:solidFill>
                <a:highlight>
                  <a:schemeClr val="accent1"/>
                </a:highlight>
              </a:rPr>
              <a:t>        loss = compute_loss(args, Answer, SC, Score, alpha)</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return Score</a:t>
            </a:r>
            <a:endParaRPr sz="813">
              <a:solidFill>
                <a:schemeClr val="lt1"/>
              </a:solidFill>
              <a:highlight>
                <a:schemeClr val="accent1"/>
              </a:highlight>
            </a:endParaRPr>
          </a:p>
          <a:p>
            <a:pPr indent="0" lvl="0" marL="0" rtl="0" algn="l">
              <a:lnSpc>
                <a:spcPct val="100000"/>
              </a:lnSpc>
              <a:spcBef>
                <a:spcPts val="1200"/>
              </a:spcBef>
              <a:spcAft>
                <a:spcPts val="1200"/>
              </a:spcAft>
              <a:buNone/>
            </a:pPr>
            <a:r>
              <a:rPr lang="ja" sz="1122" u="sng"/>
              <a:t>結果</a:t>
            </a:r>
            <a:br>
              <a:rPr lang="ja" sz="1122"/>
            </a:br>
            <a:r>
              <a:rPr lang="ja" sz="822"/>
              <a:t>正解ラベルに依存しないプロンプト評価と最適化のための革新的な貢献を提供します。特に、自己一貫性と相互一貫性の洗練を組み合わせることで、LLMのプロンプト最適化プロセスを改善し、正確な回答を促進します。</a:t>
            </a:r>
            <a:endParaRPr sz="822"/>
          </a:p>
        </p:txBody>
      </p:sp>
      <p:pic>
        <p:nvPicPr>
          <p:cNvPr id="495" name="Google Shape;495;p86"/>
          <p:cNvPicPr preferRelativeResize="0"/>
          <p:nvPr/>
        </p:nvPicPr>
        <p:blipFill>
          <a:blip r:embed="rId3">
            <a:alphaModFix/>
          </a:blip>
          <a:stretch>
            <a:fillRect/>
          </a:stretch>
        </p:blipFill>
        <p:spPr>
          <a:xfrm>
            <a:off x="3768075" y="1677875"/>
            <a:ext cx="5213874" cy="31505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87"/>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ja" sz="1200" u="sng"/>
              <a:t>Understanding the planning of LLM agents: A survey</a:t>
            </a:r>
            <a:r>
              <a:rPr lang="ja" sz="1200" u="sng"/>
              <a:t> 2024</a:t>
            </a:r>
            <a:endParaRPr sz="1100"/>
          </a:p>
          <a:p>
            <a:pPr indent="0" lvl="0" marL="0" rtl="0" algn="l">
              <a:lnSpc>
                <a:spcPct val="100000"/>
              </a:lnSpc>
              <a:spcBef>
                <a:spcPts val="1200"/>
              </a:spcBef>
              <a:spcAft>
                <a:spcPts val="0"/>
              </a:spcAft>
              <a:buNone/>
            </a:pPr>
            <a:r>
              <a:rPr lang="ja" sz="1100" u="sng"/>
              <a:t>概要</a:t>
            </a:r>
            <a:br>
              <a:rPr lang="ja" sz="764"/>
            </a:br>
            <a:r>
              <a:rPr lang="ja" sz="764"/>
              <a:t>自律エージェントの計画モジュールとしての大規模言語モデル（LLM）の利用についてMに基づくエージェントの計画を改善することを目指す最近の作業をカバーし、タスク分解、計画選択、外部モジュール、反映、および記憶に関する既存の作業の分類を提供する。各方向性について包括的な分析を行い、研究分野のさらなる課題について議論</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LLMに基づくエージェントの計画に関する既存の作業を5つの主要なカテゴリーに分類する。各カテゴリーについて、具体的な手法、その利点、課題について詳細に説明する。</a:t>
            </a:r>
            <a:br>
              <a:rPr lang="ja" sz="813"/>
            </a:br>
            <a:r>
              <a:rPr lang="ja" sz="813"/>
              <a:t>1. タスク分解: 実生活のタスクは通常、複雑で多段階であり、計画に大きな困難をもたらします。この方法は、分割統治のアイデアを採用し、複雑なタスクをいくつかのサブタスクに分解し、それぞれに対して順番に計画を立てます。このカテゴリーの代表的な方法には、Chain-of-Thought（CoT）シリーズ、ReAct、PAL、Program-of-Thought（PoT）、Visual ChatGPTなどがあります。</a:t>
            </a:r>
            <a:endParaRPr sz="813"/>
          </a:p>
          <a:p>
            <a:pPr indent="0" lvl="0" marL="0" rtl="0" algn="l">
              <a:lnSpc>
                <a:spcPct val="100000"/>
              </a:lnSpc>
              <a:spcBef>
                <a:spcPts val="1200"/>
              </a:spcBef>
              <a:spcAft>
                <a:spcPts val="0"/>
              </a:spcAft>
              <a:buNone/>
            </a:pPr>
            <a:r>
              <a:rPr lang="ja" sz="813"/>
              <a:t>2. 多計画選択: この方法は、LLMが強力な推論能力を持っているにも関わらず、LLMによって生成される単一の計画が最適でない、または実行不可能である可能性が高いです。より自然なアプローチは、LLMにさまざまな代替計画を「考えさせる」ことであり、主に二つの主要なステップから構成されます：多計画生成と最適計画選択です。</a:t>
            </a:r>
            <a:br>
              <a:rPr lang="ja" sz="813"/>
            </a:br>
            <a:r>
              <a:rPr lang="ja" sz="813"/>
              <a:t>    2.1. 多計画生成: 候補計画セットを構成するための複数の計画のパスを生成することを含みます。主流の方法は、生成モデルのデコーディングプロセスにおける不確実性を利用します。</a:t>
            </a:r>
            <a:br>
              <a:rPr lang="ja" sz="813"/>
            </a:br>
            <a:r>
              <a:rPr lang="ja" sz="813"/>
              <a:t>    2.2. 最適計画選択: 候補計画の中から最適な計画を選択するために、様々な戦略が発見的検索アルゴリズムとして採用されています。</a:t>
            </a:r>
            <a:endParaRPr sz="813"/>
          </a:p>
          <a:p>
            <a:pPr indent="0" lvl="0" marL="0" rtl="0" algn="l">
              <a:lnSpc>
                <a:spcPct val="100000"/>
              </a:lnSpc>
              <a:spcBef>
                <a:spcPts val="1200"/>
              </a:spcBef>
              <a:spcAft>
                <a:spcPts val="0"/>
              </a:spcAft>
              <a:buNone/>
            </a:pPr>
            <a:r>
              <a:rPr lang="ja" sz="813"/>
              <a:t>3. 外部プランナー支援計画: 外部プランナーを利用して計画プロセスを向上させることを目的とした方法で、LLMと外部プランナーを</a:t>
            </a:r>
            <a:br>
              <a:rPr lang="ja" sz="813"/>
            </a:br>
            <a:r>
              <a:rPr lang="ja" sz="813"/>
              <a:t>統合しています。これらの方法は、導入されたプランナーに基づいて、記号プランナーとニューラルプランナーに分類されます。</a:t>
            </a:r>
            <a:br>
              <a:rPr lang="ja" sz="813"/>
            </a:br>
            <a:r>
              <a:rPr lang="ja" sz="813"/>
              <a:t>    3.1. 記号プランナー: このアプローチは、PDDLモデルなどの確立された記号化されたモデルに基づいており、</a:t>
            </a:r>
            <a:br>
              <a:rPr lang="ja" sz="813"/>
            </a:br>
            <a:r>
              <a:rPr lang="ja" sz="813"/>
              <a:t>記号的推論を用いて初期状態から目的のゴール状態への最適なパスを特定します。</a:t>
            </a:r>
            <a:br>
              <a:rPr lang="ja" sz="813"/>
            </a:br>
            <a:r>
              <a:rPr lang="ja" sz="813"/>
              <a:t>    3.2. ニューラルプランナー:収集された計画データに対して強化学習や模倣学習技術を用いて訓練された深層モデルであり、</a:t>
            </a:r>
            <a:br>
              <a:rPr lang="ja" sz="813"/>
            </a:br>
            <a:r>
              <a:rPr lang="ja" sz="813"/>
              <a:t>特定のドメイン内で効果的な計画能力を示しています。訓練されたニューラルプランナーは、</a:t>
            </a:r>
            <a:br>
              <a:rPr lang="ja" sz="813"/>
            </a:br>
            <a:r>
              <a:rPr lang="ja" sz="813"/>
              <a:t>それぞれのドメイン内で優れた計画能力を示し、より小さいパラメーターサイズのために優れた計画効率を実現します。</a:t>
            </a:r>
            <a:endParaRPr sz="813"/>
          </a:p>
          <a:p>
            <a:pPr indent="0" lvl="0" marL="0" rtl="0" algn="l">
              <a:lnSpc>
                <a:spcPct val="100000"/>
              </a:lnSpc>
              <a:spcBef>
                <a:spcPts val="1200"/>
              </a:spcBef>
              <a:spcAft>
                <a:spcPts val="0"/>
              </a:spcAft>
              <a:buNone/>
            </a:pPr>
            <a:r>
              <a:rPr lang="ja" sz="813"/>
              <a:t>4. 反映と精緻化: この方法は、反映と精緻化を通じて計画能力を向上させることを強調します。</a:t>
            </a:r>
            <a:br>
              <a:rPr lang="ja" sz="813"/>
            </a:br>
            <a:r>
              <a:rPr lang="ja" sz="813"/>
              <a:t>LLMに失敗について反省させ、計画を洗練させます。LLMエージェントは計画中にエラーを犯し、</a:t>
            </a:r>
            <a:br>
              <a:rPr lang="ja" sz="813"/>
            </a:br>
            <a:r>
              <a:rPr lang="ja" sz="813"/>
              <a:t>限定的なフィードバックによる「思考ループ」に陥ることがあります。失敗について反省し、</a:t>
            </a:r>
            <a:br>
              <a:rPr lang="ja" sz="813"/>
            </a:br>
            <a:r>
              <a:rPr lang="ja" sz="813"/>
              <a:t>要約することで、エージェントはエラーを訂正し、そのようなループから抜け出すことができます。</a:t>
            </a:r>
            <a:br>
              <a:rPr lang="ja" sz="813"/>
            </a:br>
            <a:r>
              <a:rPr lang="ja" sz="813"/>
              <a:t>このプロセスは、反復的な生成、フィードバック、精緻化のプロセスを利用し、</a:t>
            </a:r>
            <a:br>
              <a:rPr lang="ja" sz="813"/>
            </a:br>
            <a:r>
              <a:rPr lang="ja" sz="813"/>
              <a:t>LLM自身による自己反映を通じてテキストベースのフィードバックを最終的に生成し、</a:t>
            </a:r>
            <a:br>
              <a:rPr lang="ja" sz="813"/>
            </a:br>
            <a:r>
              <a:rPr lang="ja" sz="813"/>
              <a:t>エージェントの後続の計画出力に影響を与えます。</a:t>
            </a:r>
            <a:endParaRPr sz="813"/>
          </a:p>
          <a:p>
            <a:pPr indent="0" lvl="0" marL="0" rtl="0" algn="l">
              <a:lnSpc>
                <a:spcPct val="100000"/>
              </a:lnSpc>
              <a:spcBef>
                <a:spcPts val="1200"/>
              </a:spcBef>
              <a:spcAft>
                <a:spcPts val="0"/>
              </a:spcAft>
              <a:buNone/>
            </a:pPr>
            <a:r>
              <a:rPr lang="ja" sz="813"/>
              <a:t>5. 記憶拡張計画: モデルパラメータを埋め込むようなPEFTを使いメモリは、テキスト、表形式、知識グラフなど、</a:t>
            </a:r>
            <a:br>
              <a:rPr lang="ja" sz="813"/>
            </a:br>
            <a:r>
              <a:rPr lang="ja" sz="813"/>
              <a:t>追加のストレージに多様な形で保存されます。</a:t>
            </a:r>
            <a:endParaRPr sz="81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LLMを使用したエージェントの計画能力は、タスク分解、複数計画の生成と選択、外部計画の支援、反映と精緻化のプロセスを通じて</a:t>
            </a:r>
            <a:br>
              <a:rPr lang="ja" sz="822"/>
            </a:br>
            <a:r>
              <a:rPr lang="ja" sz="822"/>
              <a:t>大きく向上している。しかし、計画の実現可能性、効率性、および多モーダルな環境フィードバックの処理など、いくつかの重要な課題が残る。</a:t>
            </a:r>
            <a:endParaRPr sz="822"/>
          </a:p>
        </p:txBody>
      </p:sp>
      <p:pic>
        <p:nvPicPr>
          <p:cNvPr id="501" name="Google Shape;501;p87"/>
          <p:cNvPicPr preferRelativeResize="0"/>
          <p:nvPr/>
        </p:nvPicPr>
        <p:blipFill>
          <a:blip r:embed="rId3">
            <a:alphaModFix/>
          </a:blip>
          <a:stretch>
            <a:fillRect/>
          </a:stretch>
        </p:blipFill>
        <p:spPr>
          <a:xfrm>
            <a:off x="6601550" y="2018000"/>
            <a:ext cx="2344625" cy="24614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88"/>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ja" sz="1200" u="sng"/>
              <a:t>Enhancing LLM-Based Coding Tools through Native Integration of IDE-Derived Static Context</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 現行のLLMは単一ファイルのコード補完に効果的だが、複数ファイルを跨いだ大規模ソフトウェアプロジェクトにおけるコード補完には課題がある</a:t>
            </a:r>
            <a:br>
              <a:rPr lang="ja" sz="764"/>
            </a:br>
            <a:r>
              <a:rPr lang="ja" sz="764"/>
              <a:t>- IDECoderはIDEのネイティブな静的コンテキストを活用し、リポジトリレベルのコード補完の性能を向上させる実用的なフレームワークである</a:t>
            </a:r>
            <a:br>
              <a:rPr lang="ja" sz="764"/>
            </a:br>
            <a:r>
              <a:rPr lang="ja" sz="764"/>
              <a:t>提案するフレームワーク「IDECoder」は、IDE固有の静的コンテキストを活用して、リポジトリレベルのコード補完を行います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IDECoderは、IDEから取得した静的情報と診断結果をLLMベースのコード補完に統合することを目指しています。</a:t>
            </a:r>
            <a:br>
              <a:rPr lang="ja" sz="813"/>
            </a:br>
            <a:r>
              <a:rPr lang="ja" sz="813"/>
              <a:t>IDECoderはIDE内で不完全なコードとその対応するプロジェクトを入力として取り、IDEの分析機能を活用して、クロスファイルコンテキストを正確に識別し、クロスファイルコンテキスト識別のための関連情報を抽出します。次に、IDECoderは識別されたクロスファイルコンテキストをLLMの入力としてモデル化し、整理します。それにより、LLMがより文脈に適したコード補完を生成できるように、この情報を順序立ててモデル化するために、思考の連鎖（chain-of-thought）方法論を採用します。最終的に、IDECoderはIDEのリンティングサービスからの診断出力を使用して生成されたコードを洗練させ、生成されたコードの品質と正確さを保証します。</a:t>
            </a:r>
            <a:br>
              <a:rPr lang="ja" sz="813"/>
            </a:br>
            <a:r>
              <a:rPr lang="ja" sz="813"/>
              <a:t>プロセスは主に2つのステップ、クロスファイルコンテキストの識別とコンテキストの融合から成り立っています。</a:t>
            </a:r>
            <a:endParaRPr sz="813"/>
          </a:p>
          <a:p>
            <a:pPr indent="0" lvl="0" marL="0" rtl="0" algn="l">
              <a:lnSpc>
                <a:spcPct val="100000"/>
              </a:lnSpc>
              <a:spcBef>
                <a:spcPts val="1200"/>
              </a:spcBef>
              <a:spcAft>
                <a:spcPts val="0"/>
              </a:spcAft>
              <a:buNone/>
            </a:pPr>
            <a:r>
              <a:rPr lang="ja" sz="813"/>
              <a:t>クロスファイルコンテキストの識別: リポジトリ内のコードスニペットと関連ファイルを扱う際、使用されている変数のメンバー関数など、最も関連性が高く有用なクロスファイルコンテキストを識別することが重要です。これにより、正確な参照が保証され、LLMによる混乱が防がれます。クロスファイルコンテキストを識別する主な課題は、正確性の維持とコードの関連性です。</a:t>
            </a:r>
            <a:endParaRPr sz="813"/>
          </a:p>
          <a:p>
            <a:pPr indent="0" lvl="0" marL="0" rtl="0" algn="l">
              <a:lnSpc>
                <a:spcPct val="100000"/>
              </a:lnSpc>
              <a:spcBef>
                <a:spcPts val="1200"/>
              </a:spcBef>
              <a:spcAft>
                <a:spcPts val="0"/>
              </a:spcAft>
              <a:buNone/>
            </a:pPr>
            <a:r>
              <a:rPr lang="ja" sz="813"/>
              <a:t>クロスファイルコンテキストの融合: 収集されたクロスファイルコンテキストを、コードベースのLLMがより理解しやすい方法で整理することが重要です。単にインファイルとクロスファイルのコンテキストを連結するだけでは最適ではありません。まず、LLMの限られたコンテキストの長さのために、識別されたインポートクラスのすべてのソースコードを含めることは現実的ではありません。また、過度に長いコンテキストは、現在のコードベースのLLMのパフォーマンスを損なう可能性があります。現在のエンコーディングベースの方法はこれらのコンテキストを単に一緒に融合しますが、新しいデータフォーマットに対してLLMを調整する必要があります。さらに、入力と出力の例を提供することにのみ依存するアプローチは、類似性ベースの検索方法の欠点を悪化させる可能性があります。</a:t>
            </a:r>
            <a:endParaRPr sz="813"/>
          </a:p>
          <a:p>
            <a:pPr indent="0" lvl="0" marL="0" rtl="0" algn="l">
              <a:lnSpc>
                <a:spcPct val="100000"/>
              </a:lnSpc>
              <a:spcBef>
                <a:spcPts val="1200"/>
              </a:spcBef>
              <a:spcAft>
                <a:spcPts val="0"/>
              </a:spcAft>
              <a:buNone/>
            </a:pPr>
            <a:r>
              <a:t/>
            </a:r>
            <a:endParaRPr sz="813"/>
          </a:p>
          <a:p>
            <a:pPr indent="0" lvl="0" marL="0" rtl="0" algn="l">
              <a:lnSpc>
                <a:spcPct val="100000"/>
              </a:lnSpc>
              <a:spcBef>
                <a:spcPts val="1200"/>
              </a:spcBef>
              <a:spcAft>
                <a:spcPts val="0"/>
              </a:spcAft>
              <a:buNone/>
            </a:pPr>
            <a:r>
              <a:t/>
            </a:r>
            <a:endParaRPr sz="813"/>
          </a:p>
          <a:p>
            <a:pPr indent="0" lvl="0" marL="0" rtl="0" algn="l">
              <a:lnSpc>
                <a:spcPct val="100000"/>
              </a:lnSpc>
              <a:spcBef>
                <a:spcPts val="1200"/>
              </a:spcBef>
              <a:spcAft>
                <a:spcPts val="0"/>
              </a:spcAft>
              <a:buNone/>
            </a:pPr>
            <a:r>
              <a:t/>
            </a:r>
            <a:endParaRPr sz="813"/>
          </a:p>
          <a:p>
            <a:pPr indent="0" lvl="0" marL="0" rtl="0" algn="l">
              <a:lnSpc>
                <a:spcPct val="100000"/>
              </a:lnSpc>
              <a:spcBef>
                <a:spcPts val="1200"/>
              </a:spcBef>
              <a:spcAft>
                <a:spcPts val="0"/>
              </a:spcAft>
              <a:buNone/>
            </a:pPr>
            <a:r>
              <a:t/>
            </a:r>
            <a:endParaRPr sz="813"/>
          </a:p>
          <a:p>
            <a:pPr indent="0" lvl="0" marL="0" rtl="0" algn="l">
              <a:lnSpc>
                <a:spcPct val="100000"/>
              </a:lnSpc>
              <a:spcBef>
                <a:spcPts val="1200"/>
              </a:spcBef>
              <a:spcAft>
                <a:spcPts val="0"/>
              </a:spcAft>
              <a:buNone/>
            </a:pPr>
            <a:r>
              <a:t/>
            </a:r>
            <a:endParaRPr sz="813"/>
          </a:p>
          <a:p>
            <a:pPr indent="0" lvl="0" marL="0" rtl="0" algn="l">
              <a:lnSpc>
                <a:spcPct val="100000"/>
              </a:lnSpc>
              <a:spcBef>
                <a:spcPts val="1200"/>
              </a:spcBef>
              <a:spcAft>
                <a:spcPts val="1200"/>
              </a:spcAft>
              <a:buNone/>
            </a:pPr>
            <a:r>
              <a:t/>
            </a:r>
            <a:endParaRPr sz="813"/>
          </a:p>
        </p:txBody>
      </p:sp>
      <p:pic>
        <p:nvPicPr>
          <p:cNvPr id="507" name="Google Shape;507;p88"/>
          <p:cNvPicPr preferRelativeResize="0"/>
          <p:nvPr/>
        </p:nvPicPr>
        <p:blipFill>
          <a:blip r:embed="rId3">
            <a:alphaModFix/>
          </a:blip>
          <a:stretch>
            <a:fillRect/>
          </a:stretch>
        </p:blipFill>
        <p:spPr>
          <a:xfrm>
            <a:off x="3488326" y="3194398"/>
            <a:ext cx="5494502" cy="1759974"/>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89"/>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Professional Agents - Evolving Large Language Models into Autonomous Experts with Human-Level Competencies</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相互依存的に作業するマルチエージェントシステムを形成することにより、協調的作業でき、専門家レベルの知識とスキルを持つ自律エージェントの作成が可能になります。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Professional Agents（PAgents）のフレームワークは、三層構造を特徴としています。具体的には、各PAgentは役割認識、脳、および行動コンポーネントからなるモジュラーアーキテクチャを備えています。</a:t>
            </a:r>
            <a:endParaRPr sz="813"/>
          </a:p>
          <a:p>
            <a:pPr indent="0" lvl="0" marL="0" rtl="0" algn="l">
              <a:lnSpc>
                <a:spcPct val="100000"/>
              </a:lnSpc>
              <a:spcBef>
                <a:spcPts val="1200"/>
              </a:spcBef>
              <a:spcAft>
                <a:spcPts val="0"/>
              </a:spcAft>
              <a:buNone/>
            </a:pPr>
            <a:r>
              <a:rPr lang="ja" sz="813"/>
              <a:t>ベースツール層（Base Tool Layer）: この基礎層は、基本ユーティリティ、開発者リソース、知識リポジトリ、検索機能、およびAIシステムを含む最先端技術の幅広い範囲を提供します。この多様なツールセットは、インフラストラクチャの基盤を築き、熟練したエージェントの出現と継続的な改善を容易にします。</a:t>
            </a:r>
            <a:br>
              <a:rPr lang="ja" sz="813"/>
            </a:br>
            <a:r>
              <a:rPr lang="ja" sz="813"/>
              <a:t>ミドルエージェント層（Middle Agent Layer）: 独立して制御可能で、インタラクティブな専門のプロフェッショナルエージェントの多様なコレクションがあります。各PAgentは、その役割を効果的に果たすために必要な特定のプロフェッショナル役割と主要なコンピテンシーを体現しています。</a:t>
            </a:r>
            <a:br>
              <a:rPr lang="ja" sz="813"/>
            </a:br>
            <a:r>
              <a:rPr lang="ja" sz="813"/>
              <a:t>トップシナジーレイヤー（Top Synergy Layer）: 個々のプロフェッショナルエージェントを統合されたネットワークに融合させる調和のとれた融合です。これらのエージェントは協力して専門知識をプールし、人間のプロフェッショナルグループに固有の協力を模倣して、多面的なタスクに対処します。彼らは動的にタスクを割り当て、発生する様々な複雑さや文脈の要求に流動的に適応します。</a:t>
            </a:r>
            <a:endParaRPr sz="813"/>
          </a:p>
          <a:p>
            <a:pPr indent="0" lvl="0" marL="0" rtl="0" algn="l">
              <a:lnSpc>
                <a:spcPct val="100000"/>
              </a:lnSpc>
              <a:spcBef>
                <a:spcPts val="1200"/>
              </a:spcBef>
              <a:spcAft>
                <a:spcPts val="0"/>
              </a:spcAft>
              <a:buNone/>
            </a:pPr>
            <a:r>
              <a:t/>
            </a:r>
            <a:endParaRPr sz="813"/>
          </a:p>
          <a:p>
            <a:pPr indent="0" lvl="0" marL="0" rtl="0" algn="l">
              <a:lnSpc>
                <a:spcPct val="100000"/>
              </a:lnSpc>
              <a:spcBef>
                <a:spcPts val="1200"/>
              </a:spcBef>
              <a:spcAft>
                <a:spcPts val="0"/>
              </a:spcAft>
              <a:buNone/>
            </a:pPr>
            <a:r>
              <a:t/>
            </a:r>
            <a:endParaRPr sz="813"/>
          </a:p>
          <a:p>
            <a:pPr indent="0" lvl="0" marL="0" rtl="0" algn="l">
              <a:lnSpc>
                <a:spcPct val="100000"/>
              </a:lnSpc>
              <a:spcBef>
                <a:spcPts val="1200"/>
              </a:spcBef>
              <a:spcAft>
                <a:spcPts val="0"/>
              </a:spcAft>
              <a:buNone/>
            </a:pPr>
            <a:r>
              <a:t/>
            </a:r>
            <a:endParaRPr sz="813"/>
          </a:p>
          <a:p>
            <a:pPr indent="0" lvl="0" marL="0" rtl="0" algn="l">
              <a:lnSpc>
                <a:spcPct val="100000"/>
              </a:lnSpc>
              <a:spcBef>
                <a:spcPts val="1200"/>
              </a:spcBef>
              <a:spcAft>
                <a:spcPts val="0"/>
              </a:spcAft>
              <a:buNone/>
            </a:pPr>
            <a:r>
              <a:t/>
            </a:r>
            <a:endParaRPr sz="813"/>
          </a:p>
          <a:p>
            <a:pPr indent="0" lvl="0" marL="0" rtl="0" algn="l">
              <a:lnSpc>
                <a:spcPct val="100000"/>
              </a:lnSpc>
              <a:spcBef>
                <a:spcPts val="1200"/>
              </a:spcBef>
              <a:spcAft>
                <a:spcPts val="0"/>
              </a:spcAft>
              <a:buNone/>
            </a:pPr>
            <a:r>
              <a:t/>
            </a:r>
            <a:endParaRPr sz="813"/>
          </a:p>
          <a:p>
            <a:pPr indent="0" lvl="0" marL="0" rtl="0" algn="l">
              <a:lnSpc>
                <a:spcPct val="100000"/>
              </a:lnSpc>
              <a:spcBef>
                <a:spcPts val="1200"/>
              </a:spcBef>
              <a:spcAft>
                <a:spcPts val="1200"/>
              </a:spcAft>
              <a:buNone/>
            </a:pPr>
            <a:r>
              <a:t/>
            </a:r>
            <a:endParaRPr sz="813"/>
          </a:p>
        </p:txBody>
      </p:sp>
      <p:pic>
        <p:nvPicPr>
          <p:cNvPr id="513" name="Google Shape;513;p89"/>
          <p:cNvPicPr preferRelativeResize="0"/>
          <p:nvPr/>
        </p:nvPicPr>
        <p:blipFill>
          <a:blip r:embed="rId3">
            <a:alphaModFix/>
          </a:blip>
          <a:stretch>
            <a:fillRect/>
          </a:stretch>
        </p:blipFill>
        <p:spPr>
          <a:xfrm>
            <a:off x="5261676" y="2571750"/>
            <a:ext cx="3770051" cy="23305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90"/>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Appendix</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SPEER: Sentence-Level Planning of Long Clinical Summaries via Embedded Entity Retrieval</a:t>
            </a:r>
            <a:r>
              <a:rPr lang="ja" sz="1200" u="sng"/>
              <a:t> 2024</a:t>
            </a:r>
            <a:r>
              <a:rPr lang="ja" sz="1269" u="sng"/>
              <a:t>  </a:t>
            </a:r>
            <a:endParaRPr sz="1100"/>
          </a:p>
          <a:p>
            <a:pPr indent="0" lvl="0" marL="0" rtl="0" algn="l">
              <a:spcBef>
                <a:spcPts val="1200"/>
              </a:spcBef>
              <a:spcAft>
                <a:spcPts val="0"/>
              </a:spcAft>
              <a:buNone/>
            </a:pPr>
            <a:r>
              <a:rPr lang="ja" sz="1100" u="sng"/>
              <a:t>概要</a:t>
            </a:r>
            <a:br>
              <a:rPr lang="ja" sz="722"/>
            </a:br>
            <a:r>
              <a:rPr lang="ja" sz="722"/>
              <a:t>医師は、患者が病院を退院するたびに、長い要約を書かなければなりません。この作業は、入院中に扱われるユニークな臨床概念の数が多いため、時間がかかります。</a:t>
            </a:r>
            <a:br>
              <a:rPr lang="ja" sz="722"/>
            </a:br>
            <a:r>
              <a:rPr lang="ja" sz="722"/>
              <a:t>要約が臨床的に役立つためには、重要なエンティティを特定し、それらをカバーすることが不可欠です。</a:t>
            </a:r>
            <a:br>
              <a:rPr lang="ja" sz="722"/>
            </a:br>
            <a:r>
              <a:rPr lang="ja" sz="722"/>
              <a:t>オープンソースのLLM（Mistral-7B-InstructおよびZephyr-7B）をこのタスクに合わせて微調整し、不完全で信頼性のない要約を生成することがわかりました。</a:t>
            </a:r>
            <a:br>
              <a:rPr lang="ja" sz="722"/>
            </a:br>
            <a:r>
              <a:rPr lang="ja" sz="722"/>
              <a:t>エンティティのカバレッジを高めるために、我々は重要なエンティティを予測する小型のエンコーダーのみのモデルを訓練し、それらをLLMをガイドするコンテンツプランとして扱います。</a:t>
            </a:r>
            <a:br>
              <a:rPr lang="ja" sz="722"/>
            </a:br>
            <a:r>
              <a:rPr lang="ja" sz="722"/>
              <a:t>LLMにソースノート内の特定の言及に焦点を当てるよう促すために、SPEER（埋め込みエンティティ検索を利用した文レベル計画）を提案</a:t>
            </a:r>
            <a:br>
              <a:rPr lang="ja" sz="722"/>
            </a:br>
            <a:r>
              <a:rPr lang="ja" sz="722"/>
              <a:t>各重要なエンティティの範囲を特別な境界タグでマークし、LLMに各文を生成する前にマークされた範囲を取得するよう指示。</a:t>
            </a:r>
            <a:br>
              <a:rPr lang="ja" sz="722"/>
            </a:br>
            <a:r>
              <a:rPr lang="ja" sz="722"/>
              <a:t>文レベルの計画は、モデルが使用するエンティティを明示的に記録しているという意味で、状態追跡の形式として機能します。</a:t>
            </a:r>
            <a:br>
              <a:rPr lang="ja" sz="722"/>
            </a:br>
            <a:r>
              <a:rPr lang="ja" sz="722"/>
              <a:t>MistralとZephyrのバリアントを約167kの入院患者データセットで微調整し、3つのデータセットで評価。</a:t>
            </a:r>
            <a:br>
              <a:rPr lang="ja" sz="722"/>
            </a:br>
            <a:r>
              <a:rPr lang="ja" sz="722"/>
              <a:t>SPEERは、ガイドされていないベースラインとガイドされたベースラインの両方で、カバレッジと信頼性のメトリクスで向上を示しています。</a:t>
            </a:r>
            <a:endParaRPr sz="1100"/>
          </a:p>
          <a:p>
            <a:pPr indent="0" lvl="0" marL="0" rtl="0" algn="l">
              <a:spcBef>
                <a:spcPts val="1200"/>
              </a:spcBef>
              <a:spcAft>
                <a:spcPts val="0"/>
              </a:spcAft>
              <a:buNone/>
            </a:pPr>
            <a:r>
              <a:rPr lang="ja" sz="1100" u="sng"/>
              <a:t>新規性</a:t>
            </a:r>
            <a:br>
              <a:rPr lang="ja" sz="1100"/>
            </a:br>
            <a:r>
              <a:rPr lang="ja" sz="800"/>
              <a:t>SPEERは、文レベルでの埋め込みエンティティ検索の使用が、サマリープロセスのガイドとして新規性を持っています。</a:t>
            </a:r>
            <a:br>
              <a:rPr lang="ja" sz="800"/>
            </a:br>
            <a:r>
              <a:rPr lang="ja" sz="800"/>
              <a:t>顕著なエンティティのスパンに特別な境界タグを付けることで、SPEERは、各文の生成前にこれらのエンティティを回収するようLLMに促し、</a:t>
            </a:r>
            <a:br>
              <a:rPr lang="ja" sz="800"/>
            </a:br>
            <a:r>
              <a:rPr lang="ja" sz="800"/>
              <a:t>ソーステキストに基づいてサマリーが保持されるようにする形で、状態追跡の形を取るとしています。</a:t>
            </a:r>
            <a:endParaRPr sz="800"/>
          </a:p>
          <a:p>
            <a:pPr indent="0" lvl="0" marL="0" rtl="0" algn="l">
              <a:spcBef>
                <a:spcPts val="1200"/>
              </a:spcBef>
              <a:spcAft>
                <a:spcPts val="1200"/>
              </a:spcAft>
              <a:buNone/>
            </a:pPr>
            <a:r>
              <a:rPr lang="ja" sz="1100" u="sng"/>
              <a:t>手法</a:t>
            </a:r>
            <a:br>
              <a:rPr lang="ja" sz="1100" u="sng"/>
            </a:br>
            <a:r>
              <a:rPr lang="ja" sz="800"/>
              <a:t>SPEER: Sentence-level Planning via Embedded Entity Retrievalの主な特徴は次の通り</a:t>
            </a:r>
            <a:br>
              <a:rPr lang="ja" sz="800"/>
            </a:br>
            <a:r>
              <a:rPr lang="ja" sz="800"/>
              <a:t>1. エンティティの予測とマーキング:</a:t>
            </a:r>
            <a:br>
              <a:rPr lang="ja" sz="800"/>
            </a:br>
            <a:r>
              <a:rPr lang="ja" sz="800"/>
              <a:t>    - 独自のエンコーダーのみのモデルを訓練して、文書中の重要なエンティティ（臨床概念など）を予測します。</a:t>
            </a:r>
            <a:br>
              <a:rPr lang="ja" sz="800"/>
            </a:br>
            <a:r>
              <a:rPr lang="ja" sz="800"/>
              <a:t>    - 予測された各エンティティに特殊な境界タグを付け、これらをコンテンツプランとして使用します。</a:t>
            </a:r>
            <a:br>
              <a:rPr lang="ja" sz="800"/>
            </a:br>
            <a:r>
              <a:rPr lang="ja" sz="800"/>
              <a:t>2. LLM（Large Language Model）の微調整:</a:t>
            </a:r>
            <a:br>
              <a:rPr lang="ja" sz="800"/>
            </a:br>
            <a:r>
              <a:rPr lang="ja" sz="800"/>
              <a:t>    - オープンソースの大規模言語モデル（例：Mistral-7B-Instruct、Zephyr-7B）を使用します。</a:t>
            </a:r>
            <a:br>
              <a:rPr lang="ja" sz="800"/>
            </a:br>
            <a:r>
              <a:rPr lang="ja" sz="800"/>
              <a:t>    - これらのモデルを微調整して、エンティティがタグ付けされたソースノートから情報を取得し、それを基に文を生成します。</a:t>
            </a:r>
            <a:br>
              <a:rPr lang="ja" sz="800"/>
            </a:br>
            <a:r>
              <a:rPr lang="ja" sz="800"/>
              <a:t>3. 文レベルでの計画:</a:t>
            </a:r>
            <a:br>
              <a:rPr lang="ja" sz="800"/>
            </a:br>
            <a:r>
              <a:rPr lang="ja" sz="800"/>
              <a:t>    - SPEERは、生成する各文について、特定のエンティティに焦点を当てるようにLLMを導きます。</a:t>
            </a:r>
            <a:br>
              <a:rPr lang="ja" sz="800"/>
            </a:br>
            <a:r>
              <a:rPr lang="ja" sz="800"/>
              <a:t>    - これにより、モデルが生成する要約は、元の文書に含まれる重要な情報をより効果的にカバーし、信頼性の高い要約を生成できます。</a:t>
            </a:r>
            <a:br>
              <a:rPr lang="ja" sz="800"/>
            </a:br>
            <a:r>
              <a:rPr lang="ja" sz="800"/>
              <a:t>4. データセットと評価:</a:t>
            </a:r>
            <a:br>
              <a:rPr lang="ja" sz="800"/>
            </a:br>
            <a:r>
              <a:rPr lang="ja" sz="800"/>
              <a:t>    - 約167,000件の入院患者データを含む大規模で多様なデータセットでモデルを微調整しました。</a:t>
            </a:r>
            <a:br>
              <a:rPr lang="ja" sz="800"/>
            </a:br>
            <a:r>
              <a:rPr lang="ja" sz="800"/>
              <a:t>    - 3つの異なるデータセットを使用して、非ガイドおよびガイドされたベースラインと比較して、カバレッジと信頼性のメトリクスでの改善を評価しました。</a:t>
            </a:r>
            <a:br>
              <a:rPr lang="ja" sz="800"/>
            </a:br>
            <a:endParaRPr sz="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Large Language Models for Social Networks: Applications, Challenges, and Solutions</a:t>
            </a:r>
            <a:r>
              <a:rPr lang="ja" sz="1200" u="sng"/>
              <a:t> 2024</a:t>
            </a:r>
            <a:r>
              <a:rPr lang="ja" sz="1269" u="sng"/>
              <a:t>  </a:t>
            </a:r>
            <a:br>
              <a:rPr lang="ja" sz="1100"/>
            </a:br>
            <a:r>
              <a:rPr lang="ja" sz="1100" u="sng"/>
              <a:t>概要</a:t>
            </a:r>
            <a:br>
              <a:rPr lang="ja" sz="722"/>
            </a:br>
            <a:r>
              <a:rPr lang="ja" sz="722"/>
              <a:t>米国のNextdoorでのソーシャルネットワーク向けのLLMベースの製品の展開における課題と解決策に深く踏み込んだ初の包括的概要論文</a:t>
            </a:r>
            <a:br>
              <a:rPr lang="ja" sz="722"/>
            </a:br>
            <a:r>
              <a:rPr lang="ja" sz="722"/>
              <a:t>ソーシャルネットワーク用のLLMアプリケーション開発における課題と解決策に焦点を当てています。具体的には、知識タスク、エンゲージメントタスク、基盤タスクの3つのカテゴリーに分類し、各カテゴリーにおける課題と解決策を検討しています。また、Retrieval Augmented Generation（RAG）を使用して、ソーシャルネットワークから関連する投稿やコメントを取得し、LLMの知識を最新のものに保つ方法が提案されています。</a:t>
            </a:r>
            <a:br>
              <a:rPr lang="ja" sz="722"/>
            </a:br>
            <a:r>
              <a:rPr lang="ja" sz="722"/>
              <a:t>知識タスクでは、RAGを使用してNextdoorのデータから地域特有の知識を含むLLMで、ユーザーの質問や検索クエリに答える。</a:t>
            </a:r>
            <a:br>
              <a:rPr lang="ja" sz="722"/>
            </a:br>
            <a:r>
              <a:rPr lang="ja" sz="722"/>
              <a:t>第3章では、ソーシャルネットワーク上でユーザーエンゲージメントを高めるためにLLMを利用する方法に焦点を当てています。</a:t>
            </a:r>
            <a:br>
              <a:rPr lang="ja" sz="722"/>
            </a:br>
            <a:r>
              <a:rPr lang="ja" sz="722"/>
              <a:t>具体的には、メールの件名生成など、AI生成コンテンツを使ってユーザーの関心を引き付け、エンゲージメントを高めるための生成・評価フレームワークを紹介しています。また、プッシュ通知や招待メールの作成にLLMを適用する初期の取り組みも述べられています。</a:t>
            </a:r>
            <a:br>
              <a:rPr lang="ja" sz="722"/>
            </a:br>
            <a:r>
              <a:rPr lang="ja" sz="722"/>
              <a:t>1. メール件名の生成:</a:t>
            </a:r>
            <a:br>
              <a:rPr lang="ja" sz="722"/>
            </a:br>
            <a:r>
              <a:rPr lang="ja" sz="722"/>
              <a:t>    - 生成器モデル（ChatGPTなど）でメール件名の候補を生成。</a:t>
            </a:r>
            <a:br>
              <a:rPr lang="ja" sz="722"/>
            </a:br>
            <a:r>
              <a:rPr lang="ja" sz="722"/>
              <a:t>    - 報酬モデルでこれらの候補を評価し、最良のものを選択。</a:t>
            </a:r>
            <a:br>
              <a:rPr lang="ja" sz="722"/>
            </a:br>
            <a:r>
              <a:rPr lang="ja" sz="722"/>
              <a:t>    - 生成器モデルは抽出ベースの方法でポストの最も魅力的な部分を抽出して件名として使用。</a:t>
            </a:r>
            <a:br>
              <a:rPr lang="ja" sz="722"/>
            </a:br>
            <a:r>
              <a:rPr lang="ja" sz="722"/>
              <a:t>2. プッシュ通知の最適化:</a:t>
            </a:r>
            <a:br>
              <a:rPr lang="ja" sz="722"/>
            </a:br>
            <a:r>
              <a:rPr lang="ja" sz="722"/>
              <a:t>    - プッシュ通知用にポストの件名と要約を生成。</a:t>
            </a:r>
            <a:br>
              <a:rPr lang="ja" sz="722"/>
            </a:br>
            <a:r>
              <a:rPr lang="ja" sz="722"/>
              <a:t>    - 異なる条件下での実験を実施し、最も効果的な通知方法を探索。</a:t>
            </a:r>
            <a:br>
              <a:rPr lang="ja" sz="722"/>
            </a:br>
            <a:r>
              <a:rPr lang="ja" sz="722"/>
              <a:t>3. 招待メールの改善:</a:t>
            </a:r>
            <a:br>
              <a:rPr lang="ja" sz="722"/>
            </a:br>
            <a:r>
              <a:rPr lang="ja" sz="722"/>
              <a:t>    - 招待メールの一部をLLMで書き換え、最もコメントされた投稿の要約を含む内容に。</a:t>
            </a:r>
            <a:br>
              <a:rPr lang="ja" sz="722"/>
            </a:br>
            <a:r>
              <a:rPr lang="ja" sz="722"/>
              <a:t>    - 実験を通じて、より効果的な招待方法を模索。</a:t>
            </a:r>
            <a:br>
              <a:rPr lang="ja" sz="722"/>
            </a:br>
            <a:r>
              <a:rPr lang="ja" sz="722"/>
              <a:t>第4章では、「基盤タスク」としてのアプローチについて説明しています。これには、LLMを利用してソーシャルネットワーク上の未構造化ユーザー生成コンテンツから標準化されたコンテンツデータを作成し、ローカル知識グラフを構築するプロセスが含まれます。また、LLMへのアクセスを管理するために、Nextdoor内のさまざまなLLMプロジェクトを管理するための中央集中型APIの開発についても触れています。これにより、効率的なアクセス管理、予算管理、一般的な改善、異なるサービスからのアクセシビリティが可能になります。</a:t>
            </a:r>
            <a:br>
              <a:rPr lang="ja" sz="722"/>
            </a:br>
            <a:r>
              <a:rPr lang="ja" sz="722"/>
              <a:t>1. ローカル知識グラフの構築:</a:t>
            </a:r>
            <a:br>
              <a:rPr lang="ja" sz="722"/>
            </a:br>
            <a:r>
              <a:rPr lang="ja" sz="722"/>
              <a:t>    - ソーシャルネットワークにおけるローカル知識の重要性を強調し、構造化されていないユーザー生成コンテンツ（UGC）から標準化されたコンテンツデータを作成するプロセスを説明。</a:t>
            </a:r>
            <a:br>
              <a:rPr lang="ja" sz="722"/>
            </a:br>
            <a:r>
              <a:rPr lang="ja" sz="722"/>
              <a:t>    - データラベリングにおける教師生徒フレームワークの使用を提案し、大規模なLLM（GPT-4など）から知識を転送し、コスト効率の良い小規模モデル（GPT-3.5など）に微調整する方法を説明。</a:t>
            </a:r>
            <a:br>
              <a:rPr lang="ja" sz="722"/>
            </a:br>
            <a:r>
              <a:rPr lang="ja" sz="722"/>
              <a:t>2. LLMのための中央化されたAPI:</a:t>
            </a:r>
            <a:br>
              <a:rPr lang="ja" sz="722"/>
            </a:br>
            <a:r>
              <a:rPr lang="ja" sz="722"/>
              <a:t>    - Nextdoorにおいて、多様なLLM関連プロジェクトを管理するための中央化されたAPIを導入。</a:t>
            </a:r>
            <a:br>
              <a:rPr lang="ja" sz="722"/>
            </a:br>
            <a:r>
              <a:rPr lang="ja" sz="722"/>
              <a:t>    - アクセス管理、予算管理、一般的な改善の機能性、異なるサービスからのアクセシビリティに重点を置いています。</a:t>
            </a:r>
            <a:endParaRPr sz="722"/>
          </a:p>
          <a:p>
            <a:pPr indent="0" lvl="0" marL="0" rtl="0" algn="l">
              <a:spcBef>
                <a:spcPts val="1200"/>
              </a:spcBef>
              <a:spcAft>
                <a:spcPts val="1200"/>
              </a:spcAft>
              <a:buNone/>
            </a:pPr>
            <a:r>
              <a:rPr lang="ja" sz="722"/>
              <a:t>2章までは普通、3, 4章が他になさそうかなと思ったけど定型文を使わないことよりも良くなる利点が個人的にはないかなとは思う</a:t>
            </a:r>
            <a:endParaRPr sz="722"/>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F0F0F0"/>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